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2" r:id="rId2"/>
    <p:sldId id="319" r:id="rId3"/>
    <p:sldId id="326" r:id="rId4"/>
    <p:sldId id="261" r:id="rId5"/>
    <p:sldId id="260" r:id="rId6"/>
    <p:sldId id="310" r:id="rId7"/>
    <p:sldId id="259" r:id="rId8"/>
    <p:sldId id="280" r:id="rId9"/>
    <p:sldId id="288" r:id="rId10"/>
    <p:sldId id="266" r:id="rId11"/>
    <p:sldId id="264" r:id="rId12"/>
    <p:sldId id="265" r:id="rId13"/>
    <p:sldId id="281" r:id="rId14"/>
    <p:sldId id="282" r:id="rId15"/>
    <p:sldId id="327" r:id="rId16"/>
    <p:sldId id="283" r:id="rId17"/>
    <p:sldId id="297" r:id="rId18"/>
    <p:sldId id="298" r:id="rId19"/>
    <p:sldId id="325" r:id="rId20"/>
    <p:sldId id="300" r:id="rId21"/>
    <p:sldId id="276" r:id="rId22"/>
    <p:sldId id="32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F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4" d="100"/>
          <a:sy n="84" d="100"/>
        </p:scale>
        <p:origin x="-882"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1FE56-CF3F-4768-B507-2A49A67263B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D8DB80FE-7C47-4326-AE69-0143E90103DB}">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1" u="none" dirty="0" smtClean="0">
              <a:solidFill>
                <a:srgbClr val="0070C0"/>
              </a:solidFill>
              <a:effectLst/>
              <a:latin typeface="Times New Roman" panose="02020603050405020304" pitchFamily="18" charset="0"/>
              <a:cs typeface="Times New Roman" panose="02020603050405020304" pitchFamily="18" charset="0"/>
            </a:rPr>
            <a:t>Data Mining tasks</a:t>
          </a:r>
          <a:endParaRPr lang="en-IN" sz="1600" b="1" i="1" u="none" dirty="0">
            <a:solidFill>
              <a:srgbClr val="0070C0"/>
            </a:solidFill>
            <a:effectLst/>
            <a:latin typeface="Times New Roman" panose="02020603050405020304" pitchFamily="18" charset="0"/>
            <a:cs typeface="Times New Roman" panose="02020603050405020304" pitchFamily="18" charset="0"/>
          </a:endParaRPr>
        </a:p>
      </dgm:t>
    </dgm:pt>
    <dgm:pt modelId="{2502BA10-A959-47DE-94B0-7D68CBD91D3F}" type="parTrans" cxnId="{4772D7BD-7F0A-4DDE-B32A-8D568E47807F}">
      <dgm:prSet/>
      <dgm:spPr/>
      <dgm:t>
        <a:bodyPr/>
        <a:lstStyle/>
        <a:p>
          <a:endParaRPr lang="en-IN" sz="1300">
            <a:latin typeface="Times New Roman" panose="02020603050405020304" pitchFamily="18" charset="0"/>
            <a:cs typeface="Times New Roman" panose="02020603050405020304" pitchFamily="18" charset="0"/>
          </a:endParaRPr>
        </a:p>
      </dgm:t>
    </dgm:pt>
    <dgm:pt modelId="{76178FEB-62A5-453C-B667-A9DE315548F0}" type="sibTrans" cxnId="{4772D7BD-7F0A-4DDE-B32A-8D568E47807F}">
      <dgm:prSet/>
      <dgm:spPr/>
      <dgm:t>
        <a:bodyPr/>
        <a:lstStyle/>
        <a:p>
          <a:endParaRPr lang="en-IN" sz="1300">
            <a:latin typeface="Times New Roman" panose="02020603050405020304" pitchFamily="18" charset="0"/>
            <a:cs typeface="Times New Roman" panose="02020603050405020304" pitchFamily="18" charset="0"/>
          </a:endParaRPr>
        </a:p>
      </dgm:t>
    </dgm:pt>
    <dgm:pt modelId="{AFC86290-2B2A-4690-AD9C-B320EE3DB24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rgbClr val="00B050"/>
              </a:solidFill>
              <a:effectLst/>
              <a:latin typeface="Times New Roman" panose="02020603050405020304" pitchFamily="18" charset="0"/>
              <a:cs typeface="Times New Roman" panose="02020603050405020304" pitchFamily="18" charset="0"/>
            </a:rPr>
            <a:t>Descriptive</a:t>
          </a:r>
        </a:p>
        <a:p>
          <a:r>
            <a:rPr lang="en-US" sz="1300" b="0" i="0" dirty="0" smtClean="0">
              <a:solidFill>
                <a:srgbClr val="0070C0"/>
              </a:solidFill>
              <a:effectLst/>
              <a:latin typeface="Times New Roman" panose="02020603050405020304" pitchFamily="18" charset="0"/>
              <a:cs typeface="Times New Roman" panose="02020603050405020304" pitchFamily="18" charset="0"/>
            </a:rPr>
            <a:t>(C</a:t>
          </a:r>
          <a:r>
            <a:rPr lang="en-IN" sz="1300" b="0" i="0" dirty="0" smtClean="0">
              <a:solidFill>
                <a:srgbClr val="0070C0"/>
              </a:solidFill>
              <a:effectLst/>
              <a:latin typeface="Times New Roman" panose="02020603050405020304" pitchFamily="18" charset="0"/>
              <a:cs typeface="Times New Roman" panose="02020603050405020304" pitchFamily="18" charset="0"/>
            </a:rPr>
            <a:t>characterize </a:t>
          </a:r>
          <a:r>
            <a:rPr lang="en-IN" sz="1300" b="0" i="0" dirty="0" smtClean="0">
              <a:solidFill>
                <a:srgbClr val="0070C0"/>
              </a:solidFill>
              <a:effectLst/>
              <a:latin typeface="Times New Roman" panose="02020603050405020304" pitchFamily="18" charset="0"/>
              <a:cs typeface="Times New Roman" panose="02020603050405020304" pitchFamily="18" charset="0"/>
            </a:rPr>
            <a:t>the general properties of the data in the database</a:t>
          </a:r>
          <a:r>
            <a:rPr lang="en-US" sz="1300" b="0" i="0" dirty="0" smtClean="0">
              <a:solidFill>
                <a:srgbClr val="0070C0"/>
              </a:solidFill>
              <a:effectLst/>
              <a:latin typeface="Times New Roman" panose="02020603050405020304" pitchFamily="18" charset="0"/>
              <a:cs typeface="Times New Roman" panose="02020603050405020304" pitchFamily="18" charset="0"/>
            </a:rPr>
            <a:t>)</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9B21FF32-F7EE-4DC1-B967-678602BFCD81}" type="parTrans" cxnId="{26B5AF5E-648A-4AFF-991A-246126D5BB14}">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1B5E5F54-92C6-4DCD-83D7-4EDB5ECCD0AE}" type="sibTrans" cxnId="{26B5AF5E-648A-4AFF-991A-246126D5BB14}">
      <dgm:prSet/>
      <dgm:spPr/>
      <dgm:t>
        <a:bodyPr/>
        <a:lstStyle/>
        <a:p>
          <a:endParaRPr lang="en-IN" sz="1300">
            <a:latin typeface="Times New Roman" panose="02020603050405020304" pitchFamily="18" charset="0"/>
            <a:cs typeface="Times New Roman" panose="02020603050405020304" pitchFamily="18" charset="0"/>
          </a:endParaRPr>
        </a:p>
      </dgm:t>
    </dgm:pt>
    <dgm:pt modelId="{AFC66C5F-8E5E-4667-9773-80B94CE1EF0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chemeClr val="accent6"/>
              </a:solidFill>
              <a:effectLst/>
              <a:latin typeface="Times New Roman" panose="02020603050405020304" pitchFamily="18" charset="0"/>
              <a:cs typeface="Times New Roman" panose="02020603050405020304" pitchFamily="18" charset="0"/>
            </a:rPr>
            <a:t>Association</a:t>
          </a:r>
        </a:p>
        <a:p>
          <a:r>
            <a:rPr lang="en-US" sz="1300" b="0" i="0" dirty="0" smtClean="0">
              <a:solidFill>
                <a:srgbClr val="0070C0"/>
              </a:solidFill>
              <a:effectLst/>
              <a:latin typeface="Times New Roman" panose="02020603050405020304" pitchFamily="18" charset="0"/>
              <a:cs typeface="Times New Roman" panose="02020603050405020304" pitchFamily="18" charset="0"/>
            </a:rPr>
            <a:t>(</a:t>
          </a:r>
          <a:r>
            <a:rPr lang="en-IN" sz="1300" b="0" i="0" dirty="0" smtClean="0">
              <a:solidFill>
                <a:srgbClr val="0070C0"/>
              </a:solidFill>
              <a:effectLst/>
              <a:latin typeface="Times New Roman" panose="02020603050405020304" pitchFamily="18" charset="0"/>
              <a:cs typeface="Times New Roman" panose="02020603050405020304" pitchFamily="18" charset="0"/>
            </a:rPr>
            <a:t>discovers relationships between attributes</a:t>
          </a:r>
          <a:r>
            <a:rPr lang="en-US" sz="1300" b="0" i="0" dirty="0" smtClean="0">
              <a:solidFill>
                <a:srgbClr val="0070C0"/>
              </a:solidFill>
              <a:effectLst/>
              <a:latin typeface="Times New Roman" panose="02020603050405020304" pitchFamily="18" charset="0"/>
              <a:cs typeface="Times New Roman" panose="02020603050405020304" pitchFamily="18" charset="0"/>
            </a:rPr>
            <a:t>)</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BC64D11C-12E0-43B4-BF12-AA4B7CAAA2A3}" type="parTrans" cxnId="{FD379DFE-E99B-44C4-B71E-693F30FBA812}">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04FCAFDF-759C-4ECA-BC1B-21E0562CC3D1}" type="sibTrans" cxnId="{FD379DFE-E99B-44C4-B71E-693F30FBA812}">
      <dgm:prSet/>
      <dgm:spPr/>
      <dgm:t>
        <a:bodyPr/>
        <a:lstStyle/>
        <a:p>
          <a:endParaRPr lang="en-IN" sz="1300">
            <a:latin typeface="Times New Roman" panose="02020603050405020304" pitchFamily="18" charset="0"/>
            <a:cs typeface="Times New Roman" panose="02020603050405020304" pitchFamily="18" charset="0"/>
          </a:endParaRPr>
        </a:p>
      </dgm:t>
    </dgm:pt>
    <dgm:pt modelId="{5501380A-AB35-430D-A3CB-F71A60CCF0C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chemeClr val="accent6"/>
              </a:solidFill>
              <a:effectLst/>
              <a:latin typeface="Times New Roman" panose="02020603050405020304" pitchFamily="18" charset="0"/>
              <a:cs typeface="Times New Roman" panose="02020603050405020304" pitchFamily="18" charset="0"/>
            </a:rPr>
            <a:t>Clustering</a:t>
          </a:r>
        </a:p>
        <a:p>
          <a:r>
            <a:rPr lang="en-IN" sz="1300" b="0" i="0" dirty="0" smtClean="0">
              <a:solidFill>
                <a:srgbClr val="0070C0"/>
              </a:solidFill>
              <a:effectLst/>
              <a:latin typeface="Times New Roman" panose="02020603050405020304" pitchFamily="18" charset="0"/>
              <a:cs typeface="Times New Roman" panose="02020603050405020304" pitchFamily="18" charset="0"/>
            </a:rPr>
            <a:t>(Group similar items together into some clusters)</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573836F7-6B5C-4122-BC9E-08332FD05FB8}" type="parTrans" cxnId="{2C9DD439-1F56-4E67-A7CF-1DDC620E68FC}">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709E2A6D-C7EC-4477-A19E-C80008D8C78B}" type="sibTrans" cxnId="{2C9DD439-1F56-4E67-A7CF-1DDC620E68FC}">
      <dgm:prSet/>
      <dgm:spPr/>
      <dgm:t>
        <a:bodyPr/>
        <a:lstStyle/>
        <a:p>
          <a:endParaRPr lang="en-IN" sz="1300">
            <a:latin typeface="Times New Roman" panose="02020603050405020304" pitchFamily="18" charset="0"/>
            <a:cs typeface="Times New Roman" panose="02020603050405020304" pitchFamily="18" charset="0"/>
          </a:endParaRPr>
        </a:p>
      </dgm:t>
    </dgm:pt>
    <dgm:pt modelId="{0B6312C5-E5B3-420F-9635-DF312F5D6F8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rgbClr val="00B050"/>
              </a:solidFill>
              <a:effectLst/>
              <a:latin typeface="Times New Roman" panose="02020603050405020304" pitchFamily="18" charset="0"/>
              <a:cs typeface="Times New Roman" panose="02020603050405020304" pitchFamily="18" charset="0"/>
            </a:rPr>
            <a:t>Predictive</a:t>
          </a:r>
        </a:p>
        <a:p>
          <a:r>
            <a:rPr lang="en-US" sz="1300" b="0" i="0" dirty="0" smtClean="0">
              <a:solidFill>
                <a:srgbClr val="0070C0"/>
              </a:solidFill>
              <a:effectLst/>
              <a:latin typeface="Times New Roman" panose="02020603050405020304" pitchFamily="18" charset="0"/>
              <a:cs typeface="Times New Roman" panose="02020603050405020304" pitchFamily="18" charset="0"/>
            </a:rPr>
            <a:t>(P</a:t>
          </a:r>
          <a:r>
            <a:rPr lang="en-IN" sz="1300" b="0" i="0" dirty="0" smtClean="0">
              <a:solidFill>
                <a:srgbClr val="0070C0"/>
              </a:solidFill>
              <a:effectLst/>
              <a:latin typeface="Times New Roman" panose="02020603050405020304" pitchFamily="18" charset="0"/>
              <a:cs typeface="Times New Roman" panose="02020603050405020304" pitchFamily="18" charset="0"/>
            </a:rPr>
            <a:t>erform </a:t>
          </a:r>
          <a:r>
            <a:rPr lang="en-IN" sz="1300" b="0" i="0" dirty="0" smtClean="0">
              <a:solidFill>
                <a:srgbClr val="0070C0"/>
              </a:solidFill>
              <a:effectLst/>
              <a:latin typeface="Times New Roman" panose="02020603050405020304" pitchFamily="18" charset="0"/>
              <a:cs typeface="Times New Roman" panose="02020603050405020304" pitchFamily="18" charset="0"/>
            </a:rPr>
            <a:t>inference on the current data in order to make predictions</a:t>
          </a:r>
          <a:r>
            <a:rPr lang="en-US" sz="1300" b="0" i="0" dirty="0" smtClean="0">
              <a:solidFill>
                <a:srgbClr val="0070C0"/>
              </a:solidFill>
              <a:effectLst/>
              <a:latin typeface="Times New Roman" panose="02020603050405020304" pitchFamily="18" charset="0"/>
              <a:cs typeface="Times New Roman" panose="02020603050405020304" pitchFamily="18" charset="0"/>
            </a:rPr>
            <a:t>)</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CAFC9E64-D128-403C-ACE0-AB809E60F9A1}" type="parTrans" cxnId="{111CA9AA-822E-4D9F-90EA-238A305939D5}">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C4E94572-07B3-40DA-A33C-6902DD07C824}" type="sibTrans" cxnId="{111CA9AA-822E-4D9F-90EA-238A305939D5}">
      <dgm:prSet/>
      <dgm:spPr/>
      <dgm:t>
        <a:bodyPr/>
        <a:lstStyle/>
        <a:p>
          <a:endParaRPr lang="en-IN" sz="1300">
            <a:latin typeface="Times New Roman" panose="02020603050405020304" pitchFamily="18" charset="0"/>
            <a:cs typeface="Times New Roman" panose="02020603050405020304" pitchFamily="18" charset="0"/>
          </a:endParaRPr>
        </a:p>
      </dgm:t>
    </dgm:pt>
    <dgm:pt modelId="{0F885484-E385-40CD-BA3B-A143739DDA1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chemeClr val="accent6"/>
              </a:solidFill>
              <a:effectLst/>
              <a:latin typeface="Times New Roman" panose="02020603050405020304" pitchFamily="18" charset="0"/>
              <a:cs typeface="Times New Roman" panose="02020603050405020304" pitchFamily="18" charset="0"/>
            </a:rPr>
            <a:t>Summarization</a:t>
          </a:r>
        </a:p>
        <a:p>
          <a:r>
            <a:rPr lang="en-US" sz="1300" b="0" i="0" dirty="0" smtClean="0">
              <a:solidFill>
                <a:srgbClr val="0070C0"/>
              </a:solidFill>
              <a:effectLst/>
              <a:latin typeface="Times New Roman" panose="02020603050405020304" pitchFamily="18" charset="0"/>
              <a:cs typeface="Times New Roman" panose="02020603050405020304" pitchFamily="18" charset="0"/>
            </a:rPr>
            <a:t>(M</a:t>
          </a:r>
          <a:r>
            <a:rPr lang="en-IN" sz="1300" b="0" i="0" dirty="0" smtClean="0">
              <a:solidFill>
                <a:srgbClr val="0070C0"/>
              </a:solidFill>
              <a:effectLst/>
              <a:latin typeface="Times New Roman" panose="02020603050405020304" pitchFamily="18" charset="0"/>
              <a:cs typeface="Times New Roman" panose="02020603050405020304" pitchFamily="18" charset="0"/>
            </a:rPr>
            <a:t>aps </a:t>
          </a:r>
          <a:r>
            <a:rPr lang="en-IN" sz="1300" b="0" i="0" dirty="0" smtClean="0">
              <a:solidFill>
                <a:srgbClr val="0070C0"/>
              </a:solidFill>
              <a:effectLst/>
              <a:latin typeface="Times New Roman" panose="02020603050405020304" pitchFamily="18" charset="0"/>
              <a:cs typeface="Times New Roman" panose="02020603050405020304" pitchFamily="18" charset="0"/>
            </a:rPr>
            <a:t>data into subsets with associated simple descriptions</a:t>
          </a:r>
          <a:r>
            <a:rPr lang="en-US" sz="1300" b="0" i="0" dirty="0" smtClean="0">
              <a:solidFill>
                <a:srgbClr val="0070C0"/>
              </a:solidFill>
              <a:effectLst/>
              <a:latin typeface="Times New Roman" panose="02020603050405020304" pitchFamily="18" charset="0"/>
              <a:cs typeface="Times New Roman" panose="02020603050405020304" pitchFamily="18" charset="0"/>
            </a:rPr>
            <a:t>)</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975521B9-A681-49A3-A528-67D16912A01E}" type="parTrans" cxnId="{88A65FE3-B60D-4CDF-81A7-41FDDEBD762D}">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AD455D61-AFB6-4BAC-A9FB-DB0A13CA6D2C}" type="sibTrans" cxnId="{88A65FE3-B60D-4CDF-81A7-41FDDEBD762D}">
      <dgm:prSet/>
      <dgm:spPr/>
      <dgm:t>
        <a:bodyPr/>
        <a:lstStyle/>
        <a:p>
          <a:endParaRPr lang="en-IN" sz="1300">
            <a:latin typeface="Times New Roman" panose="02020603050405020304" pitchFamily="18" charset="0"/>
            <a:cs typeface="Times New Roman" panose="02020603050405020304" pitchFamily="18" charset="0"/>
          </a:endParaRPr>
        </a:p>
      </dgm:t>
    </dgm:pt>
    <dgm:pt modelId="{12145CA9-EF9B-467F-91F9-D304F295A2CB}">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rgbClr val="7030A0"/>
              </a:solidFill>
              <a:effectLst/>
              <a:latin typeface="Times New Roman" panose="02020603050405020304" pitchFamily="18" charset="0"/>
              <a:cs typeface="Times New Roman" panose="02020603050405020304" pitchFamily="18" charset="0"/>
            </a:rPr>
            <a:t>Classification</a:t>
          </a:r>
        </a:p>
        <a:p>
          <a:r>
            <a:rPr lang="en-IN" sz="1300" b="0" i="0" dirty="0" smtClean="0">
              <a:solidFill>
                <a:srgbClr val="0070C0"/>
              </a:solidFill>
              <a:effectLst/>
              <a:latin typeface="Times New Roman" panose="02020603050405020304" pitchFamily="18" charset="0"/>
              <a:cs typeface="Times New Roman" panose="02020603050405020304" pitchFamily="18" charset="0"/>
            </a:rPr>
            <a:t>(Assign </a:t>
          </a:r>
          <a:r>
            <a:rPr lang="en-IN" sz="1300" b="0" i="0" dirty="0" smtClean="0">
              <a:solidFill>
                <a:srgbClr val="0070C0"/>
              </a:solidFill>
              <a:effectLst/>
              <a:latin typeface="Times New Roman" panose="02020603050405020304" pitchFamily="18" charset="0"/>
              <a:cs typeface="Times New Roman" panose="02020603050405020304" pitchFamily="18" charset="0"/>
            </a:rPr>
            <a:t>data into predefined </a:t>
          </a:r>
          <a:r>
            <a:rPr lang="en-IN" sz="1300" b="0" i="0" dirty="0" smtClean="0">
              <a:solidFill>
                <a:srgbClr val="0070C0"/>
              </a:solidFill>
              <a:effectLst/>
              <a:latin typeface="Times New Roman" panose="02020603050405020304" pitchFamily="18" charset="0"/>
              <a:cs typeface="Times New Roman" panose="02020603050405020304" pitchFamily="18" charset="0"/>
            </a:rPr>
            <a:t>classes)</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A7CDC213-7547-4828-8F67-BC5B7824E600}" type="parTrans" cxnId="{1C4455C4-1878-4627-A280-42E8AFFA39C5}">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6446C5C0-1D28-456F-9471-689B2D45BC8D}" type="sibTrans" cxnId="{1C4455C4-1878-4627-A280-42E8AFFA39C5}">
      <dgm:prSet/>
      <dgm:spPr/>
      <dgm:t>
        <a:bodyPr/>
        <a:lstStyle/>
        <a:p>
          <a:endParaRPr lang="en-IN" sz="1300">
            <a:latin typeface="Times New Roman" panose="02020603050405020304" pitchFamily="18" charset="0"/>
            <a:cs typeface="Times New Roman" panose="02020603050405020304" pitchFamily="18" charset="0"/>
          </a:endParaRPr>
        </a:p>
      </dgm:t>
    </dgm:pt>
    <dgm:pt modelId="{411C78E5-668F-4B0D-B87D-EE7ED4B6F8B4}">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rgbClr val="7030A0"/>
              </a:solidFill>
              <a:effectLst/>
              <a:latin typeface="Times New Roman" panose="02020603050405020304" pitchFamily="18" charset="0"/>
              <a:cs typeface="Times New Roman" panose="02020603050405020304" pitchFamily="18" charset="0"/>
            </a:rPr>
            <a:t>Prediction</a:t>
          </a:r>
        </a:p>
        <a:p>
          <a:r>
            <a:rPr lang="en-US" sz="1300" b="0" i="0" dirty="0" smtClean="0">
              <a:solidFill>
                <a:srgbClr val="0070C0"/>
              </a:solidFill>
              <a:effectLst/>
              <a:latin typeface="Times New Roman" panose="02020603050405020304" pitchFamily="18" charset="0"/>
              <a:cs typeface="Times New Roman" panose="02020603050405020304" pitchFamily="18" charset="0"/>
            </a:rPr>
            <a:t>(</a:t>
          </a:r>
          <a:r>
            <a:rPr lang="en-IN" sz="1300" b="0" i="0" dirty="0" smtClean="0">
              <a:solidFill>
                <a:srgbClr val="0070C0"/>
              </a:solidFill>
              <a:effectLst/>
              <a:latin typeface="Times New Roman" panose="02020603050405020304" pitchFamily="18" charset="0"/>
              <a:cs typeface="Times New Roman" panose="02020603050405020304" pitchFamily="18" charset="0"/>
            </a:rPr>
            <a:t>Predict a real value for a given data instance </a:t>
          </a:r>
          <a:r>
            <a:rPr lang="en-US" sz="1300" b="0" i="0" dirty="0" smtClean="0">
              <a:solidFill>
                <a:srgbClr val="0070C0"/>
              </a:solidFill>
              <a:effectLst/>
              <a:latin typeface="Times New Roman" panose="02020603050405020304" pitchFamily="18" charset="0"/>
              <a:cs typeface="Times New Roman" panose="02020603050405020304" pitchFamily="18" charset="0"/>
            </a:rPr>
            <a:t>)</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1A2C2AB8-8D4F-4AEC-80C7-144A2A6D52C3}" type="parTrans" cxnId="{35B8B641-3575-4A6B-A7C7-13C331A9B5A8}">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534E382E-E3BE-4F2A-99F5-9EDD6DF56AB7}" type="sibTrans" cxnId="{35B8B641-3575-4A6B-A7C7-13C331A9B5A8}">
      <dgm:prSet/>
      <dgm:spPr/>
      <dgm:t>
        <a:bodyPr/>
        <a:lstStyle/>
        <a:p>
          <a:endParaRPr lang="en-IN" sz="1300">
            <a:latin typeface="Times New Roman" panose="02020603050405020304" pitchFamily="18" charset="0"/>
            <a:cs typeface="Times New Roman" panose="02020603050405020304" pitchFamily="18" charset="0"/>
          </a:endParaRPr>
        </a:p>
      </dgm:t>
    </dgm:pt>
    <dgm:pt modelId="{0A5B937B-0253-486F-96FC-ED8907511EA0}">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1" i="0" u="none" dirty="0" smtClean="0">
              <a:solidFill>
                <a:srgbClr val="7030A0"/>
              </a:solidFill>
              <a:effectLst/>
              <a:latin typeface="Times New Roman" panose="02020603050405020304" pitchFamily="18" charset="0"/>
              <a:cs typeface="Times New Roman" panose="02020603050405020304" pitchFamily="18" charset="0"/>
            </a:rPr>
            <a:t>Regression</a:t>
          </a:r>
        </a:p>
        <a:p>
          <a:r>
            <a:rPr lang="en-US" sz="1300" b="0" i="0" dirty="0" smtClean="0">
              <a:solidFill>
                <a:srgbClr val="0070C0"/>
              </a:solidFill>
              <a:effectLst/>
              <a:latin typeface="Times New Roman" panose="02020603050405020304" pitchFamily="18" charset="0"/>
              <a:cs typeface="Times New Roman" panose="02020603050405020304" pitchFamily="18" charset="0"/>
            </a:rPr>
            <a:t>(</a:t>
          </a:r>
          <a:r>
            <a:rPr lang="en-IN" sz="1300" b="0" i="0" dirty="0" smtClean="0">
              <a:solidFill>
                <a:srgbClr val="0070C0"/>
              </a:solidFill>
              <a:effectLst/>
              <a:latin typeface="Times New Roman" panose="02020603050405020304" pitchFamily="18" charset="0"/>
              <a:cs typeface="Times New Roman" panose="02020603050405020304" pitchFamily="18" charset="0"/>
            </a:rPr>
            <a:t>Maps </a:t>
          </a:r>
          <a:r>
            <a:rPr lang="en-IN" sz="1300" b="0" i="0" dirty="0" smtClean="0">
              <a:solidFill>
                <a:srgbClr val="0070C0"/>
              </a:solidFill>
              <a:effectLst/>
              <a:latin typeface="Times New Roman" panose="02020603050405020304" pitchFamily="18" charset="0"/>
              <a:cs typeface="Times New Roman" panose="02020603050405020304" pitchFamily="18" charset="0"/>
            </a:rPr>
            <a:t>data item to a real valued prediction variable</a:t>
          </a:r>
          <a:r>
            <a:rPr lang="en-US" sz="1300" b="0" i="0" dirty="0" smtClean="0">
              <a:solidFill>
                <a:srgbClr val="0070C0"/>
              </a:solidFill>
              <a:effectLst/>
              <a:latin typeface="Times New Roman" panose="02020603050405020304" pitchFamily="18" charset="0"/>
              <a:cs typeface="Times New Roman" panose="02020603050405020304" pitchFamily="18" charset="0"/>
            </a:rPr>
            <a:t>)</a:t>
          </a:r>
          <a:endParaRPr lang="en-IN" sz="1300" b="0" i="0" dirty="0">
            <a:solidFill>
              <a:srgbClr val="0070C0"/>
            </a:solidFill>
            <a:effectLst/>
            <a:latin typeface="Times New Roman" panose="02020603050405020304" pitchFamily="18" charset="0"/>
            <a:cs typeface="Times New Roman" panose="02020603050405020304" pitchFamily="18" charset="0"/>
          </a:endParaRPr>
        </a:p>
      </dgm:t>
    </dgm:pt>
    <dgm:pt modelId="{D558BE6F-9A15-4A25-A344-27CF71811917}" type="parTrans" cxnId="{7F7B0C17-2B42-44D7-88E6-17B369FBF103}">
      <dgm:prSet>
        <dgm:style>
          <a:lnRef idx="2">
            <a:schemeClr val="accent6"/>
          </a:lnRef>
          <a:fillRef idx="1">
            <a:schemeClr val="lt1"/>
          </a:fillRef>
          <a:effectRef idx="0">
            <a:schemeClr val="accent6"/>
          </a:effectRef>
          <a:fontRef idx="minor">
            <a:schemeClr val="dk1"/>
          </a:fontRef>
        </dgm:style>
      </dgm:prSet>
      <dgm:spPr/>
      <dgm:t>
        <a:bodyPr/>
        <a:lstStyle/>
        <a:p>
          <a:endParaRPr lang="en-IN" sz="1300" b="0" i="0" dirty="0">
            <a:solidFill>
              <a:srgbClr val="0070C0"/>
            </a:solidFill>
            <a:latin typeface="Times New Roman" panose="02020603050405020304" pitchFamily="18" charset="0"/>
            <a:cs typeface="Times New Roman" panose="02020603050405020304" pitchFamily="18" charset="0"/>
          </a:endParaRPr>
        </a:p>
      </dgm:t>
    </dgm:pt>
    <dgm:pt modelId="{3DAE999E-09CB-4E83-BDDC-F526D0CD55D8}" type="sibTrans" cxnId="{7F7B0C17-2B42-44D7-88E6-17B369FBF103}">
      <dgm:prSet/>
      <dgm:spPr/>
      <dgm:t>
        <a:bodyPr/>
        <a:lstStyle/>
        <a:p>
          <a:endParaRPr lang="en-IN" sz="1300">
            <a:latin typeface="Times New Roman" panose="02020603050405020304" pitchFamily="18" charset="0"/>
            <a:cs typeface="Times New Roman" panose="02020603050405020304" pitchFamily="18" charset="0"/>
          </a:endParaRPr>
        </a:p>
      </dgm:t>
    </dgm:pt>
    <dgm:pt modelId="{6431C72E-B0E7-4E75-AF17-FB95D53161B5}" type="pres">
      <dgm:prSet presAssocID="{A101FE56-CF3F-4768-B507-2A49A67263BA}" presName="diagram" presStyleCnt="0">
        <dgm:presLayoutVars>
          <dgm:chPref val="1"/>
          <dgm:dir/>
          <dgm:animOne val="branch"/>
          <dgm:animLvl val="lvl"/>
          <dgm:resizeHandles val="exact"/>
        </dgm:presLayoutVars>
      </dgm:prSet>
      <dgm:spPr/>
      <dgm:t>
        <a:bodyPr/>
        <a:lstStyle/>
        <a:p>
          <a:endParaRPr lang="en-IN"/>
        </a:p>
      </dgm:t>
    </dgm:pt>
    <dgm:pt modelId="{7C608A44-741F-4B1C-9610-654EAEF1CCC4}" type="pres">
      <dgm:prSet presAssocID="{D8DB80FE-7C47-4326-AE69-0143E90103DB}" presName="root1" presStyleCnt="0"/>
      <dgm:spPr/>
    </dgm:pt>
    <dgm:pt modelId="{DB85E342-8E64-44D9-8447-58A43DDE0494}" type="pres">
      <dgm:prSet presAssocID="{D8DB80FE-7C47-4326-AE69-0143E90103DB}" presName="LevelOneTextNode" presStyleLbl="node0" presStyleIdx="0" presStyleCnt="1">
        <dgm:presLayoutVars>
          <dgm:chPref val="3"/>
        </dgm:presLayoutVars>
      </dgm:prSet>
      <dgm:spPr/>
      <dgm:t>
        <a:bodyPr/>
        <a:lstStyle/>
        <a:p>
          <a:endParaRPr lang="en-IN"/>
        </a:p>
      </dgm:t>
    </dgm:pt>
    <dgm:pt modelId="{F20DCEFF-DD04-4FC5-8B60-1113B08A9D88}" type="pres">
      <dgm:prSet presAssocID="{D8DB80FE-7C47-4326-AE69-0143E90103DB}" presName="level2hierChild" presStyleCnt="0"/>
      <dgm:spPr/>
    </dgm:pt>
    <dgm:pt modelId="{2EF7AB40-4BA8-41A3-A87D-05EC6610D514}" type="pres">
      <dgm:prSet presAssocID="{9B21FF32-F7EE-4DC1-B967-678602BFCD81}" presName="conn2-1" presStyleLbl="parChTrans1D2" presStyleIdx="0" presStyleCnt="2"/>
      <dgm:spPr/>
      <dgm:t>
        <a:bodyPr/>
        <a:lstStyle/>
        <a:p>
          <a:endParaRPr lang="en-IN"/>
        </a:p>
      </dgm:t>
    </dgm:pt>
    <dgm:pt modelId="{174C7259-2B77-4564-896B-378AA789D5AA}" type="pres">
      <dgm:prSet presAssocID="{9B21FF32-F7EE-4DC1-B967-678602BFCD81}" presName="connTx" presStyleLbl="parChTrans1D2" presStyleIdx="0" presStyleCnt="2"/>
      <dgm:spPr/>
      <dgm:t>
        <a:bodyPr/>
        <a:lstStyle/>
        <a:p>
          <a:endParaRPr lang="en-IN"/>
        </a:p>
      </dgm:t>
    </dgm:pt>
    <dgm:pt modelId="{3498B326-B080-432A-BFFD-F02B7C842421}" type="pres">
      <dgm:prSet presAssocID="{AFC86290-2B2A-4690-AD9C-B320EE3DB246}" presName="root2" presStyleCnt="0"/>
      <dgm:spPr/>
    </dgm:pt>
    <dgm:pt modelId="{CBD5B126-3EE1-4A9E-89BF-68664ED09088}" type="pres">
      <dgm:prSet presAssocID="{AFC86290-2B2A-4690-AD9C-B320EE3DB246}" presName="LevelTwoTextNode" presStyleLbl="node2" presStyleIdx="0" presStyleCnt="2" custScaleY="172869">
        <dgm:presLayoutVars>
          <dgm:chPref val="3"/>
        </dgm:presLayoutVars>
      </dgm:prSet>
      <dgm:spPr/>
      <dgm:t>
        <a:bodyPr/>
        <a:lstStyle/>
        <a:p>
          <a:endParaRPr lang="en-IN"/>
        </a:p>
      </dgm:t>
    </dgm:pt>
    <dgm:pt modelId="{0F8AE5A5-743B-4431-B0BA-7E7F42F8BA64}" type="pres">
      <dgm:prSet presAssocID="{AFC86290-2B2A-4690-AD9C-B320EE3DB246}" presName="level3hierChild" presStyleCnt="0"/>
      <dgm:spPr/>
    </dgm:pt>
    <dgm:pt modelId="{1DF50584-C84F-4325-918F-B1A32F332AE9}" type="pres">
      <dgm:prSet presAssocID="{BC64D11C-12E0-43B4-BF12-AA4B7CAAA2A3}" presName="conn2-1" presStyleLbl="parChTrans1D3" presStyleIdx="0" presStyleCnt="6"/>
      <dgm:spPr/>
      <dgm:t>
        <a:bodyPr/>
        <a:lstStyle/>
        <a:p>
          <a:endParaRPr lang="en-IN"/>
        </a:p>
      </dgm:t>
    </dgm:pt>
    <dgm:pt modelId="{50C3A49A-4403-48D2-AD22-BBC1C40748E3}" type="pres">
      <dgm:prSet presAssocID="{BC64D11C-12E0-43B4-BF12-AA4B7CAAA2A3}" presName="connTx" presStyleLbl="parChTrans1D3" presStyleIdx="0" presStyleCnt="6"/>
      <dgm:spPr/>
      <dgm:t>
        <a:bodyPr/>
        <a:lstStyle/>
        <a:p>
          <a:endParaRPr lang="en-IN"/>
        </a:p>
      </dgm:t>
    </dgm:pt>
    <dgm:pt modelId="{4C259149-873C-495E-804C-7E13EF550C82}" type="pres">
      <dgm:prSet presAssocID="{AFC66C5F-8E5E-4667-9773-80B94CE1EF0D}" presName="root2" presStyleCnt="0"/>
      <dgm:spPr/>
    </dgm:pt>
    <dgm:pt modelId="{CB171C8B-5653-4099-AAD6-0210F6F69D5B}" type="pres">
      <dgm:prSet presAssocID="{AFC66C5F-8E5E-4667-9773-80B94CE1EF0D}" presName="LevelTwoTextNode" presStyleLbl="node3" presStyleIdx="0" presStyleCnt="6" custScaleX="189484">
        <dgm:presLayoutVars>
          <dgm:chPref val="3"/>
        </dgm:presLayoutVars>
      </dgm:prSet>
      <dgm:spPr/>
      <dgm:t>
        <a:bodyPr/>
        <a:lstStyle/>
        <a:p>
          <a:endParaRPr lang="en-IN"/>
        </a:p>
      </dgm:t>
    </dgm:pt>
    <dgm:pt modelId="{1F46FEEA-55C7-4E43-A316-F30F624942E3}" type="pres">
      <dgm:prSet presAssocID="{AFC66C5F-8E5E-4667-9773-80B94CE1EF0D}" presName="level3hierChild" presStyleCnt="0"/>
      <dgm:spPr/>
    </dgm:pt>
    <dgm:pt modelId="{E1533858-5549-4D95-94E3-9A898A277672}" type="pres">
      <dgm:prSet presAssocID="{573836F7-6B5C-4122-BC9E-08332FD05FB8}" presName="conn2-1" presStyleLbl="parChTrans1D3" presStyleIdx="1" presStyleCnt="6"/>
      <dgm:spPr/>
      <dgm:t>
        <a:bodyPr/>
        <a:lstStyle/>
        <a:p>
          <a:endParaRPr lang="en-IN"/>
        </a:p>
      </dgm:t>
    </dgm:pt>
    <dgm:pt modelId="{935373DA-94D0-4893-B355-FA342B9A929E}" type="pres">
      <dgm:prSet presAssocID="{573836F7-6B5C-4122-BC9E-08332FD05FB8}" presName="connTx" presStyleLbl="parChTrans1D3" presStyleIdx="1" presStyleCnt="6"/>
      <dgm:spPr/>
      <dgm:t>
        <a:bodyPr/>
        <a:lstStyle/>
        <a:p>
          <a:endParaRPr lang="en-IN"/>
        </a:p>
      </dgm:t>
    </dgm:pt>
    <dgm:pt modelId="{72534F70-2612-43DB-8532-69177385D9FC}" type="pres">
      <dgm:prSet presAssocID="{5501380A-AB35-430D-A3CB-F71A60CCF0C6}" presName="root2" presStyleCnt="0"/>
      <dgm:spPr/>
    </dgm:pt>
    <dgm:pt modelId="{8A7BFC27-AFCF-45EB-8BAA-5CB3F56F5E52}" type="pres">
      <dgm:prSet presAssocID="{5501380A-AB35-430D-A3CB-F71A60CCF0C6}" presName="LevelTwoTextNode" presStyleLbl="node3" presStyleIdx="1" presStyleCnt="6" custScaleX="189484">
        <dgm:presLayoutVars>
          <dgm:chPref val="3"/>
        </dgm:presLayoutVars>
      </dgm:prSet>
      <dgm:spPr/>
      <dgm:t>
        <a:bodyPr/>
        <a:lstStyle/>
        <a:p>
          <a:endParaRPr lang="en-IN"/>
        </a:p>
      </dgm:t>
    </dgm:pt>
    <dgm:pt modelId="{51717709-E580-417F-8671-6DF2AA8809C3}" type="pres">
      <dgm:prSet presAssocID="{5501380A-AB35-430D-A3CB-F71A60CCF0C6}" presName="level3hierChild" presStyleCnt="0"/>
      <dgm:spPr/>
    </dgm:pt>
    <dgm:pt modelId="{4FB01B51-2A7B-4469-A8EA-4904A8B35119}" type="pres">
      <dgm:prSet presAssocID="{975521B9-A681-49A3-A528-67D16912A01E}" presName="conn2-1" presStyleLbl="parChTrans1D3" presStyleIdx="2" presStyleCnt="6"/>
      <dgm:spPr/>
      <dgm:t>
        <a:bodyPr/>
        <a:lstStyle/>
        <a:p>
          <a:endParaRPr lang="en-IN"/>
        </a:p>
      </dgm:t>
    </dgm:pt>
    <dgm:pt modelId="{AE5A0DD9-9E8A-4D1C-951F-7B07C7C2A421}" type="pres">
      <dgm:prSet presAssocID="{975521B9-A681-49A3-A528-67D16912A01E}" presName="connTx" presStyleLbl="parChTrans1D3" presStyleIdx="2" presStyleCnt="6"/>
      <dgm:spPr/>
      <dgm:t>
        <a:bodyPr/>
        <a:lstStyle/>
        <a:p>
          <a:endParaRPr lang="en-IN"/>
        </a:p>
      </dgm:t>
    </dgm:pt>
    <dgm:pt modelId="{D596AFCF-E892-438C-B2FB-3A20F5575EC1}" type="pres">
      <dgm:prSet presAssocID="{0F885484-E385-40CD-BA3B-A143739DDA16}" presName="root2" presStyleCnt="0"/>
      <dgm:spPr/>
    </dgm:pt>
    <dgm:pt modelId="{ECEDB61D-1E84-4B3B-B3D2-C568EBEC7753}" type="pres">
      <dgm:prSet presAssocID="{0F885484-E385-40CD-BA3B-A143739DDA16}" presName="LevelTwoTextNode" presStyleLbl="node3" presStyleIdx="2" presStyleCnt="6" custScaleX="194220">
        <dgm:presLayoutVars>
          <dgm:chPref val="3"/>
        </dgm:presLayoutVars>
      </dgm:prSet>
      <dgm:spPr/>
      <dgm:t>
        <a:bodyPr/>
        <a:lstStyle/>
        <a:p>
          <a:endParaRPr lang="en-IN"/>
        </a:p>
      </dgm:t>
    </dgm:pt>
    <dgm:pt modelId="{6980F097-787C-440E-9104-A6ED15C2BD22}" type="pres">
      <dgm:prSet presAssocID="{0F885484-E385-40CD-BA3B-A143739DDA16}" presName="level3hierChild" presStyleCnt="0"/>
      <dgm:spPr/>
    </dgm:pt>
    <dgm:pt modelId="{C4BEDD37-BC7C-4AF0-BC4B-C8C414C9D13E}" type="pres">
      <dgm:prSet presAssocID="{CAFC9E64-D128-403C-ACE0-AB809E60F9A1}" presName="conn2-1" presStyleLbl="parChTrans1D2" presStyleIdx="1" presStyleCnt="2"/>
      <dgm:spPr/>
      <dgm:t>
        <a:bodyPr/>
        <a:lstStyle/>
        <a:p>
          <a:endParaRPr lang="en-IN"/>
        </a:p>
      </dgm:t>
    </dgm:pt>
    <dgm:pt modelId="{F1AF49BA-E59E-4FA2-8292-14DE6F56BBC3}" type="pres">
      <dgm:prSet presAssocID="{CAFC9E64-D128-403C-ACE0-AB809E60F9A1}" presName="connTx" presStyleLbl="parChTrans1D2" presStyleIdx="1" presStyleCnt="2"/>
      <dgm:spPr/>
      <dgm:t>
        <a:bodyPr/>
        <a:lstStyle/>
        <a:p>
          <a:endParaRPr lang="en-IN"/>
        </a:p>
      </dgm:t>
    </dgm:pt>
    <dgm:pt modelId="{08C28D49-9EB0-42FD-B9C1-7BBD3B261988}" type="pres">
      <dgm:prSet presAssocID="{0B6312C5-E5B3-420F-9635-DF312F5D6F86}" presName="root2" presStyleCnt="0"/>
      <dgm:spPr/>
    </dgm:pt>
    <dgm:pt modelId="{EB913E56-76F7-495E-8247-2DD1AC942E77}" type="pres">
      <dgm:prSet presAssocID="{0B6312C5-E5B3-420F-9635-DF312F5D6F86}" presName="LevelTwoTextNode" presStyleLbl="node2" presStyleIdx="1" presStyleCnt="2" custScaleY="184845">
        <dgm:presLayoutVars>
          <dgm:chPref val="3"/>
        </dgm:presLayoutVars>
      </dgm:prSet>
      <dgm:spPr/>
      <dgm:t>
        <a:bodyPr/>
        <a:lstStyle/>
        <a:p>
          <a:endParaRPr lang="en-IN"/>
        </a:p>
      </dgm:t>
    </dgm:pt>
    <dgm:pt modelId="{1F5A3F70-7991-4A49-A766-550ECE0A7525}" type="pres">
      <dgm:prSet presAssocID="{0B6312C5-E5B3-420F-9635-DF312F5D6F86}" presName="level3hierChild" presStyleCnt="0"/>
      <dgm:spPr/>
    </dgm:pt>
    <dgm:pt modelId="{C89B609F-0135-4002-AA71-5C54DABE57B5}" type="pres">
      <dgm:prSet presAssocID="{A7CDC213-7547-4828-8F67-BC5B7824E600}" presName="conn2-1" presStyleLbl="parChTrans1D3" presStyleIdx="3" presStyleCnt="6"/>
      <dgm:spPr/>
      <dgm:t>
        <a:bodyPr/>
        <a:lstStyle/>
        <a:p>
          <a:endParaRPr lang="en-IN"/>
        </a:p>
      </dgm:t>
    </dgm:pt>
    <dgm:pt modelId="{72ECEC52-AFD7-4ABE-8A1D-0FFBBE5E1275}" type="pres">
      <dgm:prSet presAssocID="{A7CDC213-7547-4828-8F67-BC5B7824E600}" presName="connTx" presStyleLbl="parChTrans1D3" presStyleIdx="3" presStyleCnt="6"/>
      <dgm:spPr/>
      <dgm:t>
        <a:bodyPr/>
        <a:lstStyle/>
        <a:p>
          <a:endParaRPr lang="en-IN"/>
        </a:p>
      </dgm:t>
    </dgm:pt>
    <dgm:pt modelId="{52D50D56-09B3-4CA2-8250-90255FD10FC5}" type="pres">
      <dgm:prSet presAssocID="{12145CA9-EF9B-467F-91F9-D304F295A2CB}" presName="root2" presStyleCnt="0"/>
      <dgm:spPr/>
    </dgm:pt>
    <dgm:pt modelId="{52613255-E38A-4DFE-A28A-E4E4DC12C405}" type="pres">
      <dgm:prSet presAssocID="{12145CA9-EF9B-467F-91F9-D304F295A2CB}" presName="LevelTwoTextNode" presStyleLbl="node3" presStyleIdx="3" presStyleCnt="6" custScaleX="194275" custScaleY="69530">
        <dgm:presLayoutVars>
          <dgm:chPref val="3"/>
        </dgm:presLayoutVars>
      </dgm:prSet>
      <dgm:spPr/>
      <dgm:t>
        <a:bodyPr/>
        <a:lstStyle/>
        <a:p>
          <a:endParaRPr lang="en-IN"/>
        </a:p>
      </dgm:t>
    </dgm:pt>
    <dgm:pt modelId="{1E563A6F-B975-48AD-9925-A4AC3F1968BA}" type="pres">
      <dgm:prSet presAssocID="{12145CA9-EF9B-467F-91F9-D304F295A2CB}" presName="level3hierChild" presStyleCnt="0"/>
      <dgm:spPr/>
    </dgm:pt>
    <dgm:pt modelId="{E0295551-1EFE-4E89-82C1-0A2D183B40D3}" type="pres">
      <dgm:prSet presAssocID="{1A2C2AB8-8D4F-4AEC-80C7-144A2A6D52C3}" presName="conn2-1" presStyleLbl="parChTrans1D3" presStyleIdx="4" presStyleCnt="6"/>
      <dgm:spPr/>
      <dgm:t>
        <a:bodyPr/>
        <a:lstStyle/>
        <a:p>
          <a:endParaRPr lang="en-IN"/>
        </a:p>
      </dgm:t>
    </dgm:pt>
    <dgm:pt modelId="{07312F15-7B1D-4FB5-8CB9-A641410E8DFC}" type="pres">
      <dgm:prSet presAssocID="{1A2C2AB8-8D4F-4AEC-80C7-144A2A6D52C3}" presName="connTx" presStyleLbl="parChTrans1D3" presStyleIdx="4" presStyleCnt="6"/>
      <dgm:spPr/>
      <dgm:t>
        <a:bodyPr/>
        <a:lstStyle/>
        <a:p>
          <a:endParaRPr lang="en-IN"/>
        </a:p>
      </dgm:t>
    </dgm:pt>
    <dgm:pt modelId="{B1BB1D78-E12D-4402-A1B3-481286238F9B}" type="pres">
      <dgm:prSet presAssocID="{411C78E5-668F-4B0D-B87D-EE7ED4B6F8B4}" presName="root2" presStyleCnt="0"/>
      <dgm:spPr/>
    </dgm:pt>
    <dgm:pt modelId="{A3CA59C0-0A67-4928-9221-25C54A3897AE}" type="pres">
      <dgm:prSet presAssocID="{411C78E5-668F-4B0D-B87D-EE7ED4B6F8B4}" presName="LevelTwoTextNode" presStyleLbl="node3" presStyleIdx="4" presStyleCnt="6" custScaleX="194476">
        <dgm:presLayoutVars>
          <dgm:chPref val="3"/>
        </dgm:presLayoutVars>
      </dgm:prSet>
      <dgm:spPr/>
      <dgm:t>
        <a:bodyPr/>
        <a:lstStyle/>
        <a:p>
          <a:endParaRPr lang="en-IN"/>
        </a:p>
      </dgm:t>
    </dgm:pt>
    <dgm:pt modelId="{C396AC64-3BFC-49BA-A371-FD830E05C85A}" type="pres">
      <dgm:prSet presAssocID="{411C78E5-668F-4B0D-B87D-EE7ED4B6F8B4}" presName="level3hierChild" presStyleCnt="0"/>
      <dgm:spPr/>
    </dgm:pt>
    <dgm:pt modelId="{DDBC1CF7-BD34-44F7-9E2B-5B997D777B91}" type="pres">
      <dgm:prSet presAssocID="{D558BE6F-9A15-4A25-A344-27CF71811917}" presName="conn2-1" presStyleLbl="parChTrans1D3" presStyleIdx="5" presStyleCnt="6"/>
      <dgm:spPr/>
      <dgm:t>
        <a:bodyPr/>
        <a:lstStyle/>
        <a:p>
          <a:endParaRPr lang="en-IN"/>
        </a:p>
      </dgm:t>
    </dgm:pt>
    <dgm:pt modelId="{50E9164F-9AA9-4628-A0D6-48A569D40C7B}" type="pres">
      <dgm:prSet presAssocID="{D558BE6F-9A15-4A25-A344-27CF71811917}" presName="connTx" presStyleLbl="parChTrans1D3" presStyleIdx="5" presStyleCnt="6"/>
      <dgm:spPr/>
      <dgm:t>
        <a:bodyPr/>
        <a:lstStyle/>
        <a:p>
          <a:endParaRPr lang="en-IN"/>
        </a:p>
      </dgm:t>
    </dgm:pt>
    <dgm:pt modelId="{3133AA73-076D-44A7-BBF2-F81CC8EBD9FF}" type="pres">
      <dgm:prSet presAssocID="{0A5B937B-0253-486F-96FC-ED8907511EA0}" presName="root2" presStyleCnt="0"/>
      <dgm:spPr/>
    </dgm:pt>
    <dgm:pt modelId="{3A2039D5-BEC4-4AC8-A316-A8E90AD27F49}" type="pres">
      <dgm:prSet presAssocID="{0A5B937B-0253-486F-96FC-ED8907511EA0}" presName="LevelTwoTextNode" presStyleLbl="node3" presStyleIdx="5" presStyleCnt="6" custScaleX="197984">
        <dgm:presLayoutVars>
          <dgm:chPref val="3"/>
        </dgm:presLayoutVars>
      </dgm:prSet>
      <dgm:spPr/>
      <dgm:t>
        <a:bodyPr/>
        <a:lstStyle/>
        <a:p>
          <a:endParaRPr lang="en-IN"/>
        </a:p>
      </dgm:t>
    </dgm:pt>
    <dgm:pt modelId="{467EB2C3-1A0A-41A7-A6D8-86B45C8725BA}" type="pres">
      <dgm:prSet presAssocID="{0A5B937B-0253-486F-96FC-ED8907511EA0}" presName="level3hierChild" presStyleCnt="0"/>
      <dgm:spPr/>
    </dgm:pt>
  </dgm:ptLst>
  <dgm:cxnLst>
    <dgm:cxn modelId="{2099932B-DAC7-41EF-8F52-7CBD9CBB8BAD}" type="presOf" srcId="{12145CA9-EF9B-467F-91F9-D304F295A2CB}" destId="{52613255-E38A-4DFE-A28A-E4E4DC12C405}" srcOrd="0" destOrd="0" presId="urn:microsoft.com/office/officeart/2005/8/layout/hierarchy2"/>
    <dgm:cxn modelId="{B6FEAB67-D676-4366-998A-5D4804B9338B}" type="presOf" srcId="{A101FE56-CF3F-4768-B507-2A49A67263BA}" destId="{6431C72E-B0E7-4E75-AF17-FB95D53161B5}" srcOrd="0" destOrd="0" presId="urn:microsoft.com/office/officeart/2005/8/layout/hierarchy2"/>
    <dgm:cxn modelId="{35B8B641-3575-4A6B-A7C7-13C331A9B5A8}" srcId="{0B6312C5-E5B3-420F-9635-DF312F5D6F86}" destId="{411C78E5-668F-4B0D-B87D-EE7ED4B6F8B4}" srcOrd="1" destOrd="0" parTransId="{1A2C2AB8-8D4F-4AEC-80C7-144A2A6D52C3}" sibTransId="{534E382E-E3BE-4F2A-99F5-9EDD6DF56AB7}"/>
    <dgm:cxn modelId="{AE65F3E0-51F6-4BF8-811D-815DF62D92E5}" type="presOf" srcId="{BC64D11C-12E0-43B4-BF12-AA4B7CAAA2A3}" destId="{50C3A49A-4403-48D2-AD22-BBC1C40748E3}" srcOrd="1" destOrd="0" presId="urn:microsoft.com/office/officeart/2005/8/layout/hierarchy2"/>
    <dgm:cxn modelId="{62DA25EF-3FDB-448C-9EB1-1B8A4FBDD1AB}" type="presOf" srcId="{D558BE6F-9A15-4A25-A344-27CF71811917}" destId="{DDBC1CF7-BD34-44F7-9E2B-5B997D777B91}" srcOrd="0" destOrd="0" presId="urn:microsoft.com/office/officeart/2005/8/layout/hierarchy2"/>
    <dgm:cxn modelId="{1C4455C4-1878-4627-A280-42E8AFFA39C5}" srcId="{0B6312C5-E5B3-420F-9635-DF312F5D6F86}" destId="{12145CA9-EF9B-467F-91F9-D304F295A2CB}" srcOrd="0" destOrd="0" parTransId="{A7CDC213-7547-4828-8F67-BC5B7824E600}" sibTransId="{6446C5C0-1D28-456F-9471-689B2D45BC8D}"/>
    <dgm:cxn modelId="{7F7B0C17-2B42-44D7-88E6-17B369FBF103}" srcId="{0B6312C5-E5B3-420F-9635-DF312F5D6F86}" destId="{0A5B937B-0253-486F-96FC-ED8907511EA0}" srcOrd="2" destOrd="0" parTransId="{D558BE6F-9A15-4A25-A344-27CF71811917}" sibTransId="{3DAE999E-09CB-4E83-BDDC-F526D0CD55D8}"/>
    <dgm:cxn modelId="{D6769C87-0F1D-43FE-9426-3F176757BB4A}" type="presOf" srcId="{975521B9-A681-49A3-A528-67D16912A01E}" destId="{AE5A0DD9-9E8A-4D1C-951F-7B07C7C2A421}" srcOrd="1" destOrd="0" presId="urn:microsoft.com/office/officeart/2005/8/layout/hierarchy2"/>
    <dgm:cxn modelId="{7FBBD186-629F-41A4-B764-B2FF7138A239}" type="presOf" srcId="{5501380A-AB35-430D-A3CB-F71A60CCF0C6}" destId="{8A7BFC27-AFCF-45EB-8BAA-5CB3F56F5E52}" srcOrd="0" destOrd="0" presId="urn:microsoft.com/office/officeart/2005/8/layout/hierarchy2"/>
    <dgm:cxn modelId="{022783DA-814E-4FA3-9147-09206619759B}" type="presOf" srcId="{CAFC9E64-D128-403C-ACE0-AB809E60F9A1}" destId="{F1AF49BA-E59E-4FA2-8292-14DE6F56BBC3}" srcOrd="1" destOrd="0" presId="urn:microsoft.com/office/officeart/2005/8/layout/hierarchy2"/>
    <dgm:cxn modelId="{756D63EB-D024-4E1B-B711-151900453E90}" type="presOf" srcId="{0A5B937B-0253-486F-96FC-ED8907511EA0}" destId="{3A2039D5-BEC4-4AC8-A316-A8E90AD27F49}" srcOrd="0" destOrd="0" presId="urn:microsoft.com/office/officeart/2005/8/layout/hierarchy2"/>
    <dgm:cxn modelId="{AF10CEE4-A38B-419A-AF67-F9CA56890E13}" type="presOf" srcId="{573836F7-6B5C-4122-BC9E-08332FD05FB8}" destId="{E1533858-5549-4D95-94E3-9A898A277672}" srcOrd="0" destOrd="0" presId="urn:microsoft.com/office/officeart/2005/8/layout/hierarchy2"/>
    <dgm:cxn modelId="{FD379DFE-E99B-44C4-B71E-693F30FBA812}" srcId="{AFC86290-2B2A-4690-AD9C-B320EE3DB246}" destId="{AFC66C5F-8E5E-4667-9773-80B94CE1EF0D}" srcOrd="0" destOrd="0" parTransId="{BC64D11C-12E0-43B4-BF12-AA4B7CAAA2A3}" sibTransId="{04FCAFDF-759C-4ECA-BC1B-21E0562CC3D1}"/>
    <dgm:cxn modelId="{4772D7BD-7F0A-4DDE-B32A-8D568E47807F}" srcId="{A101FE56-CF3F-4768-B507-2A49A67263BA}" destId="{D8DB80FE-7C47-4326-AE69-0143E90103DB}" srcOrd="0" destOrd="0" parTransId="{2502BA10-A959-47DE-94B0-7D68CBD91D3F}" sibTransId="{76178FEB-62A5-453C-B667-A9DE315548F0}"/>
    <dgm:cxn modelId="{C4457D51-07A2-4E3C-A884-FC2923CC5270}" type="presOf" srcId="{573836F7-6B5C-4122-BC9E-08332FD05FB8}" destId="{935373DA-94D0-4893-B355-FA342B9A929E}" srcOrd="1" destOrd="0" presId="urn:microsoft.com/office/officeart/2005/8/layout/hierarchy2"/>
    <dgm:cxn modelId="{111CA9AA-822E-4D9F-90EA-238A305939D5}" srcId="{D8DB80FE-7C47-4326-AE69-0143E90103DB}" destId="{0B6312C5-E5B3-420F-9635-DF312F5D6F86}" srcOrd="1" destOrd="0" parTransId="{CAFC9E64-D128-403C-ACE0-AB809E60F9A1}" sibTransId="{C4E94572-07B3-40DA-A33C-6902DD07C824}"/>
    <dgm:cxn modelId="{D9A3D572-E44A-4D49-A6EC-0A90E27356FA}" type="presOf" srcId="{975521B9-A681-49A3-A528-67D16912A01E}" destId="{4FB01B51-2A7B-4469-A8EA-4904A8B35119}" srcOrd="0" destOrd="0" presId="urn:microsoft.com/office/officeart/2005/8/layout/hierarchy2"/>
    <dgm:cxn modelId="{18D78439-566F-4A54-8368-93F11D7A3A28}" type="presOf" srcId="{AFC86290-2B2A-4690-AD9C-B320EE3DB246}" destId="{CBD5B126-3EE1-4A9E-89BF-68664ED09088}" srcOrd="0" destOrd="0" presId="urn:microsoft.com/office/officeart/2005/8/layout/hierarchy2"/>
    <dgm:cxn modelId="{D94AD56E-AEC8-4602-8D0A-EC7371601834}" type="presOf" srcId="{AFC66C5F-8E5E-4667-9773-80B94CE1EF0D}" destId="{CB171C8B-5653-4099-AAD6-0210F6F69D5B}" srcOrd="0" destOrd="0" presId="urn:microsoft.com/office/officeart/2005/8/layout/hierarchy2"/>
    <dgm:cxn modelId="{AA5B790D-E41F-4C87-A18D-C8C8F959EFEF}" type="presOf" srcId="{D8DB80FE-7C47-4326-AE69-0143E90103DB}" destId="{DB85E342-8E64-44D9-8447-58A43DDE0494}" srcOrd="0" destOrd="0" presId="urn:microsoft.com/office/officeart/2005/8/layout/hierarchy2"/>
    <dgm:cxn modelId="{EE7DE480-A5AE-46BB-BB92-0A496FA29E93}" type="presOf" srcId="{411C78E5-668F-4B0D-B87D-EE7ED4B6F8B4}" destId="{A3CA59C0-0A67-4928-9221-25C54A3897AE}" srcOrd="0" destOrd="0" presId="urn:microsoft.com/office/officeart/2005/8/layout/hierarchy2"/>
    <dgm:cxn modelId="{2C9DD439-1F56-4E67-A7CF-1DDC620E68FC}" srcId="{AFC86290-2B2A-4690-AD9C-B320EE3DB246}" destId="{5501380A-AB35-430D-A3CB-F71A60CCF0C6}" srcOrd="1" destOrd="0" parTransId="{573836F7-6B5C-4122-BC9E-08332FD05FB8}" sibTransId="{709E2A6D-C7EC-4477-A19E-C80008D8C78B}"/>
    <dgm:cxn modelId="{E232D390-2031-4B87-9AF8-87053E6A92B2}" type="presOf" srcId="{D558BE6F-9A15-4A25-A344-27CF71811917}" destId="{50E9164F-9AA9-4628-A0D6-48A569D40C7B}" srcOrd="1" destOrd="0" presId="urn:microsoft.com/office/officeart/2005/8/layout/hierarchy2"/>
    <dgm:cxn modelId="{26B5AF5E-648A-4AFF-991A-246126D5BB14}" srcId="{D8DB80FE-7C47-4326-AE69-0143E90103DB}" destId="{AFC86290-2B2A-4690-AD9C-B320EE3DB246}" srcOrd="0" destOrd="0" parTransId="{9B21FF32-F7EE-4DC1-B967-678602BFCD81}" sibTransId="{1B5E5F54-92C6-4DCD-83D7-4EDB5ECCD0AE}"/>
    <dgm:cxn modelId="{54BC9B8D-20B1-4955-8AA0-703544EE988C}" type="presOf" srcId="{9B21FF32-F7EE-4DC1-B967-678602BFCD81}" destId="{2EF7AB40-4BA8-41A3-A87D-05EC6610D514}" srcOrd="0" destOrd="0" presId="urn:microsoft.com/office/officeart/2005/8/layout/hierarchy2"/>
    <dgm:cxn modelId="{AB097847-9BF8-473E-A66B-B9B730C74876}" type="presOf" srcId="{CAFC9E64-D128-403C-ACE0-AB809E60F9A1}" destId="{C4BEDD37-BC7C-4AF0-BC4B-C8C414C9D13E}" srcOrd="0" destOrd="0" presId="urn:microsoft.com/office/officeart/2005/8/layout/hierarchy2"/>
    <dgm:cxn modelId="{52D90EBF-280F-4090-87BC-3DD397CC343B}" type="presOf" srcId="{1A2C2AB8-8D4F-4AEC-80C7-144A2A6D52C3}" destId="{07312F15-7B1D-4FB5-8CB9-A641410E8DFC}" srcOrd="1" destOrd="0" presId="urn:microsoft.com/office/officeart/2005/8/layout/hierarchy2"/>
    <dgm:cxn modelId="{BB5DAE9B-688F-4551-AC56-AA690E5CE6DA}" type="presOf" srcId="{A7CDC213-7547-4828-8F67-BC5B7824E600}" destId="{72ECEC52-AFD7-4ABE-8A1D-0FFBBE5E1275}" srcOrd="1" destOrd="0" presId="urn:microsoft.com/office/officeart/2005/8/layout/hierarchy2"/>
    <dgm:cxn modelId="{C81890C2-519D-459A-8E2D-EE722A0FEBB1}" type="presOf" srcId="{BC64D11C-12E0-43B4-BF12-AA4B7CAAA2A3}" destId="{1DF50584-C84F-4325-918F-B1A32F332AE9}" srcOrd="0" destOrd="0" presId="urn:microsoft.com/office/officeart/2005/8/layout/hierarchy2"/>
    <dgm:cxn modelId="{B162302E-7589-4C43-B57A-587E72766721}" type="presOf" srcId="{A7CDC213-7547-4828-8F67-BC5B7824E600}" destId="{C89B609F-0135-4002-AA71-5C54DABE57B5}" srcOrd="0" destOrd="0" presId="urn:microsoft.com/office/officeart/2005/8/layout/hierarchy2"/>
    <dgm:cxn modelId="{F7C607F9-E159-4C86-AFC1-8C244562A2F0}" type="presOf" srcId="{9B21FF32-F7EE-4DC1-B967-678602BFCD81}" destId="{174C7259-2B77-4564-896B-378AA789D5AA}" srcOrd="1" destOrd="0" presId="urn:microsoft.com/office/officeart/2005/8/layout/hierarchy2"/>
    <dgm:cxn modelId="{35B3669A-CFB9-4639-ABDC-1F6374866748}" type="presOf" srcId="{0F885484-E385-40CD-BA3B-A143739DDA16}" destId="{ECEDB61D-1E84-4B3B-B3D2-C568EBEC7753}" srcOrd="0" destOrd="0" presId="urn:microsoft.com/office/officeart/2005/8/layout/hierarchy2"/>
    <dgm:cxn modelId="{B28C4936-AF22-4D03-A990-CB6E51F6E503}" type="presOf" srcId="{1A2C2AB8-8D4F-4AEC-80C7-144A2A6D52C3}" destId="{E0295551-1EFE-4E89-82C1-0A2D183B40D3}" srcOrd="0" destOrd="0" presId="urn:microsoft.com/office/officeart/2005/8/layout/hierarchy2"/>
    <dgm:cxn modelId="{B26A5906-0130-4F98-A5E9-3AA9E7E040E4}" type="presOf" srcId="{0B6312C5-E5B3-420F-9635-DF312F5D6F86}" destId="{EB913E56-76F7-495E-8247-2DD1AC942E77}" srcOrd="0" destOrd="0" presId="urn:microsoft.com/office/officeart/2005/8/layout/hierarchy2"/>
    <dgm:cxn modelId="{88A65FE3-B60D-4CDF-81A7-41FDDEBD762D}" srcId="{AFC86290-2B2A-4690-AD9C-B320EE3DB246}" destId="{0F885484-E385-40CD-BA3B-A143739DDA16}" srcOrd="2" destOrd="0" parTransId="{975521B9-A681-49A3-A528-67D16912A01E}" sibTransId="{AD455D61-AFB6-4BAC-A9FB-DB0A13CA6D2C}"/>
    <dgm:cxn modelId="{0407DCE6-D72D-4996-9806-D3B3F3F82071}" type="presParOf" srcId="{6431C72E-B0E7-4E75-AF17-FB95D53161B5}" destId="{7C608A44-741F-4B1C-9610-654EAEF1CCC4}" srcOrd="0" destOrd="0" presId="urn:microsoft.com/office/officeart/2005/8/layout/hierarchy2"/>
    <dgm:cxn modelId="{9C6612D1-7D78-4305-9E39-CF5263907660}" type="presParOf" srcId="{7C608A44-741F-4B1C-9610-654EAEF1CCC4}" destId="{DB85E342-8E64-44D9-8447-58A43DDE0494}" srcOrd="0" destOrd="0" presId="urn:microsoft.com/office/officeart/2005/8/layout/hierarchy2"/>
    <dgm:cxn modelId="{46377825-2328-4E96-B735-4ED7460A7FBA}" type="presParOf" srcId="{7C608A44-741F-4B1C-9610-654EAEF1CCC4}" destId="{F20DCEFF-DD04-4FC5-8B60-1113B08A9D88}" srcOrd="1" destOrd="0" presId="urn:microsoft.com/office/officeart/2005/8/layout/hierarchy2"/>
    <dgm:cxn modelId="{AA9208D3-8969-4A91-B958-3CDCD55D606D}" type="presParOf" srcId="{F20DCEFF-DD04-4FC5-8B60-1113B08A9D88}" destId="{2EF7AB40-4BA8-41A3-A87D-05EC6610D514}" srcOrd="0" destOrd="0" presId="urn:microsoft.com/office/officeart/2005/8/layout/hierarchy2"/>
    <dgm:cxn modelId="{D6AE5794-8B92-49FE-856C-BE7197D38410}" type="presParOf" srcId="{2EF7AB40-4BA8-41A3-A87D-05EC6610D514}" destId="{174C7259-2B77-4564-896B-378AA789D5AA}" srcOrd="0" destOrd="0" presId="urn:microsoft.com/office/officeart/2005/8/layout/hierarchy2"/>
    <dgm:cxn modelId="{D9B3D785-ACD8-4EEE-8A11-62D2F2802830}" type="presParOf" srcId="{F20DCEFF-DD04-4FC5-8B60-1113B08A9D88}" destId="{3498B326-B080-432A-BFFD-F02B7C842421}" srcOrd="1" destOrd="0" presId="urn:microsoft.com/office/officeart/2005/8/layout/hierarchy2"/>
    <dgm:cxn modelId="{897C7863-10E9-44C6-88B8-030DE2A2FAC9}" type="presParOf" srcId="{3498B326-B080-432A-BFFD-F02B7C842421}" destId="{CBD5B126-3EE1-4A9E-89BF-68664ED09088}" srcOrd="0" destOrd="0" presId="urn:microsoft.com/office/officeart/2005/8/layout/hierarchy2"/>
    <dgm:cxn modelId="{3F3B82F1-4747-4460-9B64-FABEC47FCBEE}" type="presParOf" srcId="{3498B326-B080-432A-BFFD-F02B7C842421}" destId="{0F8AE5A5-743B-4431-B0BA-7E7F42F8BA64}" srcOrd="1" destOrd="0" presId="urn:microsoft.com/office/officeart/2005/8/layout/hierarchy2"/>
    <dgm:cxn modelId="{DEE84035-579D-4A8E-9D76-115764ABBBBB}" type="presParOf" srcId="{0F8AE5A5-743B-4431-B0BA-7E7F42F8BA64}" destId="{1DF50584-C84F-4325-918F-B1A32F332AE9}" srcOrd="0" destOrd="0" presId="urn:microsoft.com/office/officeart/2005/8/layout/hierarchy2"/>
    <dgm:cxn modelId="{3F393779-3107-4E99-83E2-2B9DDC3F078D}" type="presParOf" srcId="{1DF50584-C84F-4325-918F-B1A32F332AE9}" destId="{50C3A49A-4403-48D2-AD22-BBC1C40748E3}" srcOrd="0" destOrd="0" presId="urn:microsoft.com/office/officeart/2005/8/layout/hierarchy2"/>
    <dgm:cxn modelId="{F19C332F-81E9-4B1C-8784-BF0B5809EEA8}" type="presParOf" srcId="{0F8AE5A5-743B-4431-B0BA-7E7F42F8BA64}" destId="{4C259149-873C-495E-804C-7E13EF550C82}" srcOrd="1" destOrd="0" presId="urn:microsoft.com/office/officeart/2005/8/layout/hierarchy2"/>
    <dgm:cxn modelId="{C9E55E34-A296-4090-A721-B67E14394AE8}" type="presParOf" srcId="{4C259149-873C-495E-804C-7E13EF550C82}" destId="{CB171C8B-5653-4099-AAD6-0210F6F69D5B}" srcOrd="0" destOrd="0" presId="urn:microsoft.com/office/officeart/2005/8/layout/hierarchy2"/>
    <dgm:cxn modelId="{F929EEC9-EBF7-45F7-81EA-A0AF42480B2A}" type="presParOf" srcId="{4C259149-873C-495E-804C-7E13EF550C82}" destId="{1F46FEEA-55C7-4E43-A316-F30F624942E3}" srcOrd="1" destOrd="0" presId="urn:microsoft.com/office/officeart/2005/8/layout/hierarchy2"/>
    <dgm:cxn modelId="{F71D76AF-76BD-45B4-81E8-4DD93469D77A}" type="presParOf" srcId="{0F8AE5A5-743B-4431-B0BA-7E7F42F8BA64}" destId="{E1533858-5549-4D95-94E3-9A898A277672}" srcOrd="2" destOrd="0" presId="urn:microsoft.com/office/officeart/2005/8/layout/hierarchy2"/>
    <dgm:cxn modelId="{B6EF2926-DCF4-425A-B8D7-A5F0E87F9E93}" type="presParOf" srcId="{E1533858-5549-4D95-94E3-9A898A277672}" destId="{935373DA-94D0-4893-B355-FA342B9A929E}" srcOrd="0" destOrd="0" presId="urn:microsoft.com/office/officeart/2005/8/layout/hierarchy2"/>
    <dgm:cxn modelId="{F9FBBAE5-689E-4E36-8E66-7C626B4C0006}" type="presParOf" srcId="{0F8AE5A5-743B-4431-B0BA-7E7F42F8BA64}" destId="{72534F70-2612-43DB-8532-69177385D9FC}" srcOrd="3" destOrd="0" presId="urn:microsoft.com/office/officeart/2005/8/layout/hierarchy2"/>
    <dgm:cxn modelId="{D3F73275-2C0F-480F-9C38-63D02A76455A}" type="presParOf" srcId="{72534F70-2612-43DB-8532-69177385D9FC}" destId="{8A7BFC27-AFCF-45EB-8BAA-5CB3F56F5E52}" srcOrd="0" destOrd="0" presId="urn:microsoft.com/office/officeart/2005/8/layout/hierarchy2"/>
    <dgm:cxn modelId="{12A50498-DC6F-4A22-84C4-0A4781082657}" type="presParOf" srcId="{72534F70-2612-43DB-8532-69177385D9FC}" destId="{51717709-E580-417F-8671-6DF2AA8809C3}" srcOrd="1" destOrd="0" presId="urn:microsoft.com/office/officeart/2005/8/layout/hierarchy2"/>
    <dgm:cxn modelId="{8F8FAF4E-36E1-4DB6-BC56-DDCB2A6755A1}" type="presParOf" srcId="{0F8AE5A5-743B-4431-B0BA-7E7F42F8BA64}" destId="{4FB01B51-2A7B-4469-A8EA-4904A8B35119}" srcOrd="4" destOrd="0" presId="urn:microsoft.com/office/officeart/2005/8/layout/hierarchy2"/>
    <dgm:cxn modelId="{E194E5D2-F4F8-4EF9-BE21-41732E1E5D29}" type="presParOf" srcId="{4FB01B51-2A7B-4469-A8EA-4904A8B35119}" destId="{AE5A0DD9-9E8A-4D1C-951F-7B07C7C2A421}" srcOrd="0" destOrd="0" presId="urn:microsoft.com/office/officeart/2005/8/layout/hierarchy2"/>
    <dgm:cxn modelId="{346E0901-3F29-485A-A2DA-40D53242E7FA}" type="presParOf" srcId="{0F8AE5A5-743B-4431-B0BA-7E7F42F8BA64}" destId="{D596AFCF-E892-438C-B2FB-3A20F5575EC1}" srcOrd="5" destOrd="0" presId="urn:microsoft.com/office/officeart/2005/8/layout/hierarchy2"/>
    <dgm:cxn modelId="{8ED1C685-A594-435C-BFB8-C328B9A64B7A}" type="presParOf" srcId="{D596AFCF-E892-438C-B2FB-3A20F5575EC1}" destId="{ECEDB61D-1E84-4B3B-B3D2-C568EBEC7753}" srcOrd="0" destOrd="0" presId="urn:microsoft.com/office/officeart/2005/8/layout/hierarchy2"/>
    <dgm:cxn modelId="{DEA946EC-489D-48A1-82C6-70529DE41668}" type="presParOf" srcId="{D596AFCF-E892-438C-B2FB-3A20F5575EC1}" destId="{6980F097-787C-440E-9104-A6ED15C2BD22}" srcOrd="1" destOrd="0" presId="urn:microsoft.com/office/officeart/2005/8/layout/hierarchy2"/>
    <dgm:cxn modelId="{A0733D7F-5D31-40D1-88A3-4EB304FA78FD}" type="presParOf" srcId="{F20DCEFF-DD04-4FC5-8B60-1113B08A9D88}" destId="{C4BEDD37-BC7C-4AF0-BC4B-C8C414C9D13E}" srcOrd="2" destOrd="0" presId="urn:microsoft.com/office/officeart/2005/8/layout/hierarchy2"/>
    <dgm:cxn modelId="{6E98565F-CEC7-4DD5-A527-BFEABECF98FA}" type="presParOf" srcId="{C4BEDD37-BC7C-4AF0-BC4B-C8C414C9D13E}" destId="{F1AF49BA-E59E-4FA2-8292-14DE6F56BBC3}" srcOrd="0" destOrd="0" presId="urn:microsoft.com/office/officeart/2005/8/layout/hierarchy2"/>
    <dgm:cxn modelId="{7388A5AC-3B7C-4741-A715-ADC357FFA826}" type="presParOf" srcId="{F20DCEFF-DD04-4FC5-8B60-1113B08A9D88}" destId="{08C28D49-9EB0-42FD-B9C1-7BBD3B261988}" srcOrd="3" destOrd="0" presId="urn:microsoft.com/office/officeart/2005/8/layout/hierarchy2"/>
    <dgm:cxn modelId="{945ED7C6-4BE4-464E-8639-EC3368ADA15C}" type="presParOf" srcId="{08C28D49-9EB0-42FD-B9C1-7BBD3B261988}" destId="{EB913E56-76F7-495E-8247-2DD1AC942E77}" srcOrd="0" destOrd="0" presId="urn:microsoft.com/office/officeart/2005/8/layout/hierarchy2"/>
    <dgm:cxn modelId="{DB1AF1C7-25E2-459C-A706-3F5E2ED0CFEE}" type="presParOf" srcId="{08C28D49-9EB0-42FD-B9C1-7BBD3B261988}" destId="{1F5A3F70-7991-4A49-A766-550ECE0A7525}" srcOrd="1" destOrd="0" presId="urn:microsoft.com/office/officeart/2005/8/layout/hierarchy2"/>
    <dgm:cxn modelId="{FF7B7949-4FBA-4DBC-82F9-F2D9CD9A7C0D}" type="presParOf" srcId="{1F5A3F70-7991-4A49-A766-550ECE0A7525}" destId="{C89B609F-0135-4002-AA71-5C54DABE57B5}" srcOrd="0" destOrd="0" presId="urn:microsoft.com/office/officeart/2005/8/layout/hierarchy2"/>
    <dgm:cxn modelId="{F2885202-1AD5-4DD5-BC5C-EB4969900466}" type="presParOf" srcId="{C89B609F-0135-4002-AA71-5C54DABE57B5}" destId="{72ECEC52-AFD7-4ABE-8A1D-0FFBBE5E1275}" srcOrd="0" destOrd="0" presId="urn:microsoft.com/office/officeart/2005/8/layout/hierarchy2"/>
    <dgm:cxn modelId="{8988AE95-D92E-4696-B6CF-CAA518C83C7A}" type="presParOf" srcId="{1F5A3F70-7991-4A49-A766-550ECE0A7525}" destId="{52D50D56-09B3-4CA2-8250-90255FD10FC5}" srcOrd="1" destOrd="0" presId="urn:microsoft.com/office/officeart/2005/8/layout/hierarchy2"/>
    <dgm:cxn modelId="{0C4FFCD6-3F88-4689-AE86-869FC31D1787}" type="presParOf" srcId="{52D50D56-09B3-4CA2-8250-90255FD10FC5}" destId="{52613255-E38A-4DFE-A28A-E4E4DC12C405}" srcOrd="0" destOrd="0" presId="urn:microsoft.com/office/officeart/2005/8/layout/hierarchy2"/>
    <dgm:cxn modelId="{930DE9D7-B16D-48B5-8707-A82E64A1C12A}" type="presParOf" srcId="{52D50D56-09B3-4CA2-8250-90255FD10FC5}" destId="{1E563A6F-B975-48AD-9925-A4AC3F1968BA}" srcOrd="1" destOrd="0" presId="urn:microsoft.com/office/officeart/2005/8/layout/hierarchy2"/>
    <dgm:cxn modelId="{B752C939-6045-4A66-84A7-F334534D6556}" type="presParOf" srcId="{1F5A3F70-7991-4A49-A766-550ECE0A7525}" destId="{E0295551-1EFE-4E89-82C1-0A2D183B40D3}" srcOrd="2" destOrd="0" presId="urn:microsoft.com/office/officeart/2005/8/layout/hierarchy2"/>
    <dgm:cxn modelId="{B7BA5357-A3A2-4441-A8D1-57D32B0AAB4A}" type="presParOf" srcId="{E0295551-1EFE-4E89-82C1-0A2D183B40D3}" destId="{07312F15-7B1D-4FB5-8CB9-A641410E8DFC}" srcOrd="0" destOrd="0" presId="urn:microsoft.com/office/officeart/2005/8/layout/hierarchy2"/>
    <dgm:cxn modelId="{DB00125B-7D2C-43B1-9C8E-2837983F84F0}" type="presParOf" srcId="{1F5A3F70-7991-4A49-A766-550ECE0A7525}" destId="{B1BB1D78-E12D-4402-A1B3-481286238F9B}" srcOrd="3" destOrd="0" presId="urn:microsoft.com/office/officeart/2005/8/layout/hierarchy2"/>
    <dgm:cxn modelId="{67C7CD3D-B662-45F7-8F49-BC4B6D6D8192}" type="presParOf" srcId="{B1BB1D78-E12D-4402-A1B3-481286238F9B}" destId="{A3CA59C0-0A67-4928-9221-25C54A3897AE}" srcOrd="0" destOrd="0" presId="urn:microsoft.com/office/officeart/2005/8/layout/hierarchy2"/>
    <dgm:cxn modelId="{615E7EF2-D719-4679-8A12-260475575001}" type="presParOf" srcId="{B1BB1D78-E12D-4402-A1B3-481286238F9B}" destId="{C396AC64-3BFC-49BA-A371-FD830E05C85A}" srcOrd="1" destOrd="0" presId="urn:microsoft.com/office/officeart/2005/8/layout/hierarchy2"/>
    <dgm:cxn modelId="{E07C74F8-7ADB-445A-BC7B-97CDCB455B09}" type="presParOf" srcId="{1F5A3F70-7991-4A49-A766-550ECE0A7525}" destId="{DDBC1CF7-BD34-44F7-9E2B-5B997D777B91}" srcOrd="4" destOrd="0" presId="urn:microsoft.com/office/officeart/2005/8/layout/hierarchy2"/>
    <dgm:cxn modelId="{7DF3F2A2-EED5-4D1E-88D2-A71274E0AE37}" type="presParOf" srcId="{DDBC1CF7-BD34-44F7-9E2B-5B997D777B91}" destId="{50E9164F-9AA9-4628-A0D6-48A569D40C7B}" srcOrd="0" destOrd="0" presId="urn:microsoft.com/office/officeart/2005/8/layout/hierarchy2"/>
    <dgm:cxn modelId="{17217764-4DF8-4ED7-86AB-A8DA9107F331}" type="presParOf" srcId="{1F5A3F70-7991-4A49-A766-550ECE0A7525}" destId="{3133AA73-076D-44A7-BBF2-F81CC8EBD9FF}" srcOrd="5" destOrd="0" presId="urn:microsoft.com/office/officeart/2005/8/layout/hierarchy2"/>
    <dgm:cxn modelId="{CC610690-6A8A-40B2-9B7C-1381B490C0E4}" type="presParOf" srcId="{3133AA73-076D-44A7-BBF2-F81CC8EBD9FF}" destId="{3A2039D5-BEC4-4AC8-A316-A8E90AD27F49}" srcOrd="0" destOrd="0" presId="urn:microsoft.com/office/officeart/2005/8/layout/hierarchy2"/>
    <dgm:cxn modelId="{91375B7B-7D21-4274-9B17-8B31163C4E54}" type="presParOf" srcId="{3133AA73-076D-44A7-BBF2-F81CC8EBD9FF}" destId="{467EB2C3-1A0A-41A7-A6D8-86B45C8725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B661B-DFC2-43D8-A0C1-35A92BFEFFC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2CE29F06-0EF9-43F7-A35E-DA114ACBCA75}">
      <dgm:prSet phldrT="[Text]" custT="1"/>
      <dgm:spPr>
        <a:solidFill>
          <a:schemeClr val="accent3">
            <a:lumMod val="20000"/>
            <a:lumOff val="80000"/>
          </a:schemeClr>
        </a:solidFill>
      </dgm:spPr>
      <dgm:t>
        <a:bodyPr/>
        <a:lstStyle/>
        <a:p>
          <a:r>
            <a:rPr lang="en-US" sz="1200" b="1" dirty="0" smtClean="0">
              <a:solidFill>
                <a:schemeClr val="tx1"/>
              </a:solidFill>
            </a:rPr>
            <a:t>Data Mining Technologies</a:t>
          </a:r>
          <a:endParaRPr lang="en-IN" sz="1200" b="1" dirty="0">
            <a:solidFill>
              <a:schemeClr val="tx1"/>
            </a:solidFill>
          </a:endParaRPr>
        </a:p>
      </dgm:t>
    </dgm:pt>
    <dgm:pt modelId="{594589F4-3AF5-4333-80CF-FD6DEEA482A8}" type="parTrans" cxnId="{1DE8BE36-9399-49F8-A8A4-792DF7081B11}">
      <dgm:prSet/>
      <dgm:spPr/>
      <dgm:t>
        <a:bodyPr/>
        <a:lstStyle/>
        <a:p>
          <a:endParaRPr lang="en-IN" sz="1800" b="1">
            <a:solidFill>
              <a:schemeClr val="tx1"/>
            </a:solidFill>
          </a:endParaRPr>
        </a:p>
      </dgm:t>
    </dgm:pt>
    <dgm:pt modelId="{E26FCE3B-3FD7-4950-9C4E-EB4CD87F50F9}" type="sibTrans" cxnId="{1DE8BE36-9399-49F8-A8A4-792DF7081B11}">
      <dgm:prSet/>
      <dgm:spPr/>
      <dgm:t>
        <a:bodyPr/>
        <a:lstStyle/>
        <a:p>
          <a:endParaRPr lang="en-IN" sz="1800" b="1">
            <a:solidFill>
              <a:schemeClr val="tx1"/>
            </a:solidFill>
          </a:endParaRPr>
        </a:p>
      </dgm:t>
    </dgm:pt>
    <dgm:pt modelId="{CC496A40-CC6D-4774-A054-B8C1358A261F}">
      <dgm:prSet phldrT="[Text]" custT="1"/>
      <dgm:spPr>
        <a:solidFill>
          <a:srgbClr val="FFFF00"/>
        </a:solidFill>
      </dgm:spPr>
      <dgm:t>
        <a:bodyPr/>
        <a:lstStyle/>
        <a:p>
          <a:r>
            <a:rPr lang="en-US" sz="1200" b="1" dirty="0" smtClean="0">
              <a:solidFill>
                <a:schemeClr val="tx1"/>
              </a:solidFill>
            </a:rPr>
            <a:t>Machine Learning</a:t>
          </a:r>
          <a:endParaRPr lang="en-IN" sz="1200" b="1" dirty="0">
            <a:solidFill>
              <a:schemeClr val="tx1"/>
            </a:solidFill>
          </a:endParaRPr>
        </a:p>
      </dgm:t>
    </dgm:pt>
    <dgm:pt modelId="{61D88EBF-CE8E-464B-BC83-DF2F5CE638D1}" type="parTrans" cxnId="{E679A208-A7BD-4867-8BF1-175CE574EA03}">
      <dgm:prSet/>
      <dgm:spPr/>
      <dgm:t>
        <a:bodyPr/>
        <a:lstStyle/>
        <a:p>
          <a:endParaRPr lang="en-IN" sz="1800" b="1">
            <a:solidFill>
              <a:schemeClr val="tx1"/>
            </a:solidFill>
          </a:endParaRPr>
        </a:p>
      </dgm:t>
    </dgm:pt>
    <dgm:pt modelId="{C38BCA60-D600-4DC1-A2A5-A785CF051BCC}" type="sibTrans" cxnId="{E679A208-A7BD-4867-8BF1-175CE574EA03}">
      <dgm:prSet/>
      <dgm:spPr/>
      <dgm:t>
        <a:bodyPr/>
        <a:lstStyle/>
        <a:p>
          <a:endParaRPr lang="en-IN" sz="1800" b="1">
            <a:solidFill>
              <a:schemeClr val="tx1"/>
            </a:solidFill>
          </a:endParaRPr>
        </a:p>
      </dgm:t>
    </dgm:pt>
    <dgm:pt modelId="{0E521B21-0139-4962-8355-78DA1E98EF51}">
      <dgm:prSet phldrT="[Text]" custT="1"/>
      <dgm:spPr>
        <a:solidFill>
          <a:schemeClr val="accent6">
            <a:lumMod val="20000"/>
            <a:lumOff val="80000"/>
          </a:schemeClr>
        </a:solidFill>
      </dgm:spPr>
      <dgm:t>
        <a:bodyPr/>
        <a:lstStyle/>
        <a:p>
          <a:r>
            <a:rPr lang="en-IN" sz="1200" b="1" dirty="0" smtClean="0">
              <a:solidFill>
                <a:schemeClr val="tx1"/>
              </a:solidFill>
            </a:rPr>
            <a:t>Pattern recognition</a:t>
          </a:r>
          <a:endParaRPr lang="en-IN" sz="1200" b="1" dirty="0">
            <a:solidFill>
              <a:schemeClr val="tx1"/>
            </a:solidFill>
          </a:endParaRPr>
        </a:p>
      </dgm:t>
    </dgm:pt>
    <dgm:pt modelId="{04AD80C4-4591-44D1-8538-50E434E9932C}" type="parTrans" cxnId="{8F0D344E-3057-485E-902E-E460605B4E68}">
      <dgm:prSet/>
      <dgm:spPr/>
      <dgm:t>
        <a:bodyPr/>
        <a:lstStyle/>
        <a:p>
          <a:endParaRPr lang="en-IN" sz="1800" b="1">
            <a:solidFill>
              <a:schemeClr val="tx1"/>
            </a:solidFill>
          </a:endParaRPr>
        </a:p>
      </dgm:t>
    </dgm:pt>
    <dgm:pt modelId="{BFCC9088-4B11-4BC6-B4A9-EB92E971CB37}" type="sibTrans" cxnId="{8F0D344E-3057-485E-902E-E460605B4E68}">
      <dgm:prSet/>
      <dgm:spPr/>
      <dgm:t>
        <a:bodyPr/>
        <a:lstStyle/>
        <a:p>
          <a:endParaRPr lang="en-IN" sz="1800" b="1">
            <a:solidFill>
              <a:schemeClr val="tx1"/>
            </a:solidFill>
          </a:endParaRPr>
        </a:p>
      </dgm:t>
    </dgm:pt>
    <dgm:pt modelId="{180D7409-9B9E-4116-9DF4-97B684484CCC}">
      <dgm:prSet phldrT="[Text]" custT="1"/>
      <dgm:spPr>
        <a:solidFill>
          <a:srgbClr val="7030A0"/>
        </a:solidFill>
      </dgm:spPr>
      <dgm:t>
        <a:bodyPr/>
        <a:lstStyle/>
        <a:p>
          <a:r>
            <a:rPr lang="en-IN" sz="1200" b="1" dirty="0" smtClean="0">
              <a:solidFill>
                <a:schemeClr val="tx1"/>
              </a:solidFill>
            </a:rPr>
            <a:t>Data warehouse</a:t>
          </a:r>
          <a:endParaRPr lang="en-IN" sz="1200" b="1" dirty="0">
            <a:solidFill>
              <a:schemeClr val="tx1"/>
            </a:solidFill>
          </a:endParaRPr>
        </a:p>
      </dgm:t>
    </dgm:pt>
    <dgm:pt modelId="{5156781F-0803-4857-945A-360A07291421}" type="parTrans" cxnId="{7F4A4CD4-9AE8-4A5C-9570-252C12BB4CC4}">
      <dgm:prSet/>
      <dgm:spPr/>
      <dgm:t>
        <a:bodyPr/>
        <a:lstStyle/>
        <a:p>
          <a:endParaRPr lang="en-IN" sz="1800" b="1">
            <a:solidFill>
              <a:schemeClr val="tx1"/>
            </a:solidFill>
          </a:endParaRPr>
        </a:p>
      </dgm:t>
    </dgm:pt>
    <dgm:pt modelId="{66E77F88-8BE3-442B-A503-AFC03D6A20B2}" type="sibTrans" cxnId="{7F4A4CD4-9AE8-4A5C-9570-252C12BB4CC4}">
      <dgm:prSet/>
      <dgm:spPr/>
      <dgm:t>
        <a:bodyPr/>
        <a:lstStyle/>
        <a:p>
          <a:endParaRPr lang="en-IN" sz="1800" b="1">
            <a:solidFill>
              <a:schemeClr val="tx1"/>
            </a:solidFill>
          </a:endParaRPr>
        </a:p>
      </dgm:t>
    </dgm:pt>
    <dgm:pt modelId="{55211ED6-697D-40D3-8D04-14898E4D7082}">
      <dgm:prSet phldrT="[Text]" custT="1"/>
      <dgm:spPr/>
      <dgm:t>
        <a:bodyPr/>
        <a:lstStyle/>
        <a:p>
          <a:r>
            <a:rPr lang="en-IN" sz="1200" b="1" dirty="0" smtClean="0">
              <a:solidFill>
                <a:schemeClr val="tx1"/>
              </a:solidFill>
            </a:rPr>
            <a:t>Information retrieval</a:t>
          </a:r>
          <a:endParaRPr lang="en-IN" sz="1200" b="1" dirty="0">
            <a:solidFill>
              <a:schemeClr val="tx1"/>
            </a:solidFill>
          </a:endParaRPr>
        </a:p>
      </dgm:t>
    </dgm:pt>
    <dgm:pt modelId="{53A8913D-97A5-47D0-B968-AFF89089A2AC}" type="parTrans" cxnId="{AE91DEF2-FB7C-4CFE-9E42-74E7362B3C2A}">
      <dgm:prSet/>
      <dgm:spPr/>
      <dgm:t>
        <a:bodyPr/>
        <a:lstStyle/>
        <a:p>
          <a:endParaRPr lang="en-IN" sz="1800" b="1">
            <a:solidFill>
              <a:schemeClr val="tx1"/>
            </a:solidFill>
          </a:endParaRPr>
        </a:p>
      </dgm:t>
    </dgm:pt>
    <dgm:pt modelId="{FECBDAED-8035-4D97-A436-9DDB54B99BC3}" type="sibTrans" cxnId="{AE91DEF2-FB7C-4CFE-9E42-74E7362B3C2A}">
      <dgm:prSet/>
      <dgm:spPr/>
      <dgm:t>
        <a:bodyPr/>
        <a:lstStyle/>
        <a:p>
          <a:endParaRPr lang="en-IN" sz="1800" b="1">
            <a:solidFill>
              <a:schemeClr val="tx1"/>
            </a:solidFill>
          </a:endParaRPr>
        </a:p>
      </dgm:t>
    </dgm:pt>
    <dgm:pt modelId="{FF1C4C30-821E-4B84-ABEB-2B7E7BF842B8}">
      <dgm:prSet phldrT="[Text]" custT="1"/>
      <dgm:spPr>
        <a:solidFill>
          <a:schemeClr val="tx2">
            <a:lumMod val="40000"/>
            <a:lumOff val="60000"/>
          </a:schemeClr>
        </a:solidFill>
      </dgm:spPr>
      <dgm:t>
        <a:bodyPr/>
        <a:lstStyle/>
        <a:p>
          <a:r>
            <a:rPr lang="en-IN" sz="1200" b="1" dirty="0" smtClean="0">
              <a:solidFill>
                <a:schemeClr val="tx1"/>
              </a:solidFill>
            </a:rPr>
            <a:t>Visualization</a:t>
          </a:r>
          <a:endParaRPr lang="en-IN" sz="1200" b="1" dirty="0">
            <a:solidFill>
              <a:schemeClr val="tx1"/>
            </a:solidFill>
          </a:endParaRPr>
        </a:p>
      </dgm:t>
    </dgm:pt>
    <dgm:pt modelId="{6B4FEFD7-1E0A-4CEE-8C2E-B67073FFE377}" type="parTrans" cxnId="{38A01003-5EB9-4339-B2E2-B51168842D28}">
      <dgm:prSet/>
      <dgm:spPr/>
      <dgm:t>
        <a:bodyPr/>
        <a:lstStyle/>
        <a:p>
          <a:endParaRPr lang="en-IN" sz="1800" b="1">
            <a:solidFill>
              <a:schemeClr val="tx1"/>
            </a:solidFill>
          </a:endParaRPr>
        </a:p>
      </dgm:t>
    </dgm:pt>
    <dgm:pt modelId="{5CD63B47-69CB-4CCB-8C13-A4F22513467F}" type="sibTrans" cxnId="{38A01003-5EB9-4339-B2E2-B51168842D28}">
      <dgm:prSet/>
      <dgm:spPr/>
      <dgm:t>
        <a:bodyPr/>
        <a:lstStyle/>
        <a:p>
          <a:endParaRPr lang="en-IN" sz="1800" b="1">
            <a:solidFill>
              <a:schemeClr val="tx1"/>
            </a:solidFill>
          </a:endParaRPr>
        </a:p>
      </dgm:t>
    </dgm:pt>
    <dgm:pt modelId="{239E7D76-13BB-4D1A-8322-E751FB4711BD}">
      <dgm:prSet phldrT="[Text]" phldr="1"/>
      <dgm:spPr>
        <a:solidFill>
          <a:srgbClr val="92D050"/>
        </a:solidFill>
      </dgm:spPr>
      <dgm:t>
        <a:bodyPr/>
        <a:lstStyle/>
        <a:p>
          <a:endParaRPr lang="en-IN" sz="1800" b="1">
            <a:solidFill>
              <a:schemeClr val="tx1"/>
            </a:solidFill>
          </a:endParaRPr>
        </a:p>
      </dgm:t>
    </dgm:pt>
    <dgm:pt modelId="{A0E323AB-E453-4291-8C3C-CE03862816AC}" type="parTrans" cxnId="{8AD7AE7F-C211-429E-BA19-3EA088A1A2FA}">
      <dgm:prSet/>
      <dgm:spPr/>
      <dgm:t>
        <a:bodyPr/>
        <a:lstStyle/>
        <a:p>
          <a:endParaRPr lang="en-IN" sz="1800" b="1">
            <a:solidFill>
              <a:schemeClr val="tx1"/>
            </a:solidFill>
          </a:endParaRPr>
        </a:p>
      </dgm:t>
    </dgm:pt>
    <dgm:pt modelId="{613C6A30-4A84-4DBB-BCC9-3A23F82E5BA8}" type="sibTrans" cxnId="{8AD7AE7F-C211-429E-BA19-3EA088A1A2FA}">
      <dgm:prSet/>
      <dgm:spPr/>
      <dgm:t>
        <a:bodyPr/>
        <a:lstStyle/>
        <a:p>
          <a:endParaRPr lang="en-IN" sz="1800" b="1">
            <a:solidFill>
              <a:schemeClr val="tx1"/>
            </a:solidFill>
          </a:endParaRPr>
        </a:p>
      </dgm:t>
    </dgm:pt>
    <dgm:pt modelId="{350F961D-7B00-4203-9B48-344D565F430D}">
      <dgm:prSet custT="1"/>
      <dgm:spPr/>
      <dgm:t>
        <a:bodyPr/>
        <a:lstStyle/>
        <a:p>
          <a:r>
            <a:rPr lang="en-IN" sz="1200" b="1" dirty="0" smtClean="0">
              <a:solidFill>
                <a:schemeClr val="tx1"/>
              </a:solidFill>
            </a:rPr>
            <a:t>Statistics</a:t>
          </a:r>
          <a:endParaRPr lang="en-IN" sz="1200" b="1" dirty="0">
            <a:solidFill>
              <a:schemeClr val="tx1"/>
            </a:solidFill>
          </a:endParaRPr>
        </a:p>
      </dgm:t>
    </dgm:pt>
    <dgm:pt modelId="{F72BD971-B0A2-41B9-B123-106401DB5047}" type="parTrans" cxnId="{B9EE7211-C18F-4F5D-B118-9D1F9781D765}">
      <dgm:prSet/>
      <dgm:spPr/>
      <dgm:t>
        <a:bodyPr/>
        <a:lstStyle/>
        <a:p>
          <a:endParaRPr lang="en-IN" sz="1800" b="1">
            <a:solidFill>
              <a:schemeClr val="tx1"/>
            </a:solidFill>
          </a:endParaRPr>
        </a:p>
      </dgm:t>
    </dgm:pt>
    <dgm:pt modelId="{969AEAF1-0EAA-487D-9E49-0645D0EE2B2F}" type="sibTrans" cxnId="{B9EE7211-C18F-4F5D-B118-9D1F9781D765}">
      <dgm:prSet/>
      <dgm:spPr/>
      <dgm:t>
        <a:bodyPr/>
        <a:lstStyle/>
        <a:p>
          <a:endParaRPr lang="en-IN" sz="1800" b="1">
            <a:solidFill>
              <a:schemeClr val="tx1"/>
            </a:solidFill>
          </a:endParaRPr>
        </a:p>
      </dgm:t>
    </dgm:pt>
    <dgm:pt modelId="{4CA2EF32-05B0-4CB8-9815-43B72EEC295D}">
      <dgm:prSet phldrT="[Text]"/>
      <dgm:spPr>
        <a:solidFill>
          <a:schemeClr val="tx2">
            <a:lumMod val="40000"/>
            <a:lumOff val="60000"/>
          </a:schemeClr>
        </a:solidFill>
      </dgm:spPr>
      <dgm:t>
        <a:bodyPr/>
        <a:lstStyle/>
        <a:p>
          <a:endParaRPr lang="en-IN" sz="1800" b="1" dirty="0">
            <a:solidFill>
              <a:schemeClr val="tx1"/>
            </a:solidFill>
          </a:endParaRPr>
        </a:p>
      </dgm:t>
    </dgm:pt>
    <dgm:pt modelId="{4FF9FD25-EECE-49E2-A2B0-463292916A6A}" type="parTrans" cxnId="{1438E85E-11C6-43CB-BB6C-ED5E0359BE74}">
      <dgm:prSet/>
      <dgm:spPr/>
      <dgm:t>
        <a:bodyPr/>
        <a:lstStyle/>
        <a:p>
          <a:endParaRPr lang="en-IN" sz="1800" b="1">
            <a:solidFill>
              <a:schemeClr val="tx1"/>
            </a:solidFill>
          </a:endParaRPr>
        </a:p>
      </dgm:t>
    </dgm:pt>
    <dgm:pt modelId="{641D2B7B-2559-4F3A-9138-0342A5D9315B}" type="sibTrans" cxnId="{1438E85E-11C6-43CB-BB6C-ED5E0359BE74}">
      <dgm:prSet/>
      <dgm:spPr/>
      <dgm:t>
        <a:bodyPr/>
        <a:lstStyle/>
        <a:p>
          <a:endParaRPr lang="en-IN" sz="1800" b="1">
            <a:solidFill>
              <a:schemeClr val="tx1"/>
            </a:solidFill>
          </a:endParaRPr>
        </a:p>
      </dgm:t>
    </dgm:pt>
    <dgm:pt modelId="{13AC14A6-9B84-4F97-A718-0C935248E192}" type="pres">
      <dgm:prSet presAssocID="{49AB661B-DFC2-43D8-A0C1-35A92BFEFFCD}" presName="Name0" presStyleCnt="0">
        <dgm:presLayoutVars>
          <dgm:chMax val="1"/>
          <dgm:chPref val="1"/>
          <dgm:dir/>
          <dgm:animOne val="branch"/>
          <dgm:animLvl val="lvl"/>
        </dgm:presLayoutVars>
      </dgm:prSet>
      <dgm:spPr/>
    </dgm:pt>
    <dgm:pt modelId="{F6C81118-45E6-41B8-9B7F-4160DAA84305}" type="pres">
      <dgm:prSet presAssocID="{2CE29F06-0EF9-43F7-A35E-DA114ACBCA75}" presName="Parent" presStyleLbl="node0" presStyleIdx="0" presStyleCnt="1">
        <dgm:presLayoutVars>
          <dgm:chMax val="6"/>
          <dgm:chPref val="6"/>
        </dgm:presLayoutVars>
      </dgm:prSet>
      <dgm:spPr/>
      <dgm:t>
        <a:bodyPr/>
        <a:lstStyle/>
        <a:p>
          <a:endParaRPr lang="en-IN"/>
        </a:p>
      </dgm:t>
    </dgm:pt>
    <dgm:pt modelId="{6BD55206-DA4C-4841-A54A-AC627C264232}" type="pres">
      <dgm:prSet presAssocID="{CC496A40-CC6D-4774-A054-B8C1358A261F}" presName="Accent1" presStyleCnt="0"/>
      <dgm:spPr/>
    </dgm:pt>
    <dgm:pt modelId="{58847555-275C-4D8A-9373-520DFDFE4673}" type="pres">
      <dgm:prSet presAssocID="{CC496A40-CC6D-4774-A054-B8C1358A261F}" presName="Accent" presStyleLbl="bgShp" presStyleIdx="0" presStyleCnt="6"/>
      <dgm:spPr/>
    </dgm:pt>
    <dgm:pt modelId="{920C6AA8-7C76-453D-B2AE-4B836F1323BF}" type="pres">
      <dgm:prSet presAssocID="{CC496A40-CC6D-4774-A054-B8C1358A261F}" presName="Child1" presStyleLbl="node1" presStyleIdx="0" presStyleCnt="6">
        <dgm:presLayoutVars>
          <dgm:chMax val="0"/>
          <dgm:chPref val="0"/>
          <dgm:bulletEnabled val="1"/>
        </dgm:presLayoutVars>
      </dgm:prSet>
      <dgm:spPr/>
    </dgm:pt>
    <dgm:pt modelId="{F32234F8-C7D0-4B80-B1B6-7F8B44D21793}" type="pres">
      <dgm:prSet presAssocID="{350F961D-7B00-4203-9B48-344D565F430D}" presName="Accent2" presStyleCnt="0"/>
      <dgm:spPr/>
    </dgm:pt>
    <dgm:pt modelId="{048709CB-CE48-45F4-BDB5-FF348D8D9951}" type="pres">
      <dgm:prSet presAssocID="{350F961D-7B00-4203-9B48-344D565F430D}" presName="Accent" presStyleLbl="bgShp" presStyleIdx="1" presStyleCnt="6"/>
      <dgm:spPr/>
    </dgm:pt>
    <dgm:pt modelId="{E947C4B5-CBFA-4ADE-BE25-AD6A4339167F}" type="pres">
      <dgm:prSet presAssocID="{350F961D-7B00-4203-9B48-344D565F430D}" presName="Child2" presStyleLbl="node1" presStyleIdx="1" presStyleCnt="6">
        <dgm:presLayoutVars>
          <dgm:chMax val="0"/>
          <dgm:chPref val="0"/>
          <dgm:bulletEnabled val="1"/>
        </dgm:presLayoutVars>
      </dgm:prSet>
      <dgm:spPr/>
      <dgm:t>
        <a:bodyPr/>
        <a:lstStyle/>
        <a:p>
          <a:endParaRPr lang="en-IN"/>
        </a:p>
      </dgm:t>
    </dgm:pt>
    <dgm:pt modelId="{F4DA523F-DE53-46E2-9581-964E3F5726C5}" type="pres">
      <dgm:prSet presAssocID="{0E521B21-0139-4962-8355-78DA1E98EF51}" presName="Accent3" presStyleCnt="0"/>
      <dgm:spPr/>
    </dgm:pt>
    <dgm:pt modelId="{F037430E-1466-45B3-BE8F-C93C3D61B1FC}" type="pres">
      <dgm:prSet presAssocID="{0E521B21-0139-4962-8355-78DA1E98EF51}" presName="Accent" presStyleLbl="bgShp" presStyleIdx="2" presStyleCnt="6"/>
      <dgm:spPr/>
    </dgm:pt>
    <dgm:pt modelId="{A52A1CED-325F-482B-95D1-C80C25C7F5CB}" type="pres">
      <dgm:prSet presAssocID="{0E521B21-0139-4962-8355-78DA1E98EF51}" presName="Child3" presStyleLbl="node1" presStyleIdx="2" presStyleCnt="6">
        <dgm:presLayoutVars>
          <dgm:chMax val="0"/>
          <dgm:chPref val="0"/>
          <dgm:bulletEnabled val="1"/>
        </dgm:presLayoutVars>
      </dgm:prSet>
      <dgm:spPr/>
      <dgm:t>
        <a:bodyPr/>
        <a:lstStyle/>
        <a:p>
          <a:endParaRPr lang="en-IN"/>
        </a:p>
      </dgm:t>
    </dgm:pt>
    <dgm:pt modelId="{9D1D30A8-05A2-499E-8FB5-1D1848229BD0}" type="pres">
      <dgm:prSet presAssocID="{180D7409-9B9E-4116-9DF4-97B684484CCC}" presName="Accent4" presStyleCnt="0"/>
      <dgm:spPr/>
    </dgm:pt>
    <dgm:pt modelId="{A179ED17-510D-4BE9-B0CF-9B093FE73D50}" type="pres">
      <dgm:prSet presAssocID="{180D7409-9B9E-4116-9DF4-97B684484CCC}" presName="Accent" presStyleLbl="bgShp" presStyleIdx="3" presStyleCnt="6"/>
      <dgm:spPr/>
    </dgm:pt>
    <dgm:pt modelId="{8B7261FE-6D18-4E22-9F56-73F880A660D9}" type="pres">
      <dgm:prSet presAssocID="{180D7409-9B9E-4116-9DF4-97B684484CCC}" presName="Child4" presStyleLbl="node1" presStyleIdx="3" presStyleCnt="6">
        <dgm:presLayoutVars>
          <dgm:chMax val="0"/>
          <dgm:chPref val="0"/>
          <dgm:bulletEnabled val="1"/>
        </dgm:presLayoutVars>
      </dgm:prSet>
      <dgm:spPr/>
      <dgm:t>
        <a:bodyPr/>
        <a:lstStyle/>
        <a:p>
          <a:endParaRPr lang="en-IN"/>
        </a:p>
      </dgm:t>
    </dgm:pt>
    <dgm:pt modelId="{7FD4D473-C5BE-4F59-8A2C-16CD7A27606E}" type="pres">
      <dgm:prSet presAssocID="{55211ED6-697D-40D3-8D04-14898E4D7082}" presName="Accent5" presStyleCnt="0"/>
      <dgm:spPr/>
    </dgm:pt>
    <dgm:pt modelId="{24ECD8C7-439D-456E-873F-A6ACF2C8252D}" type="pres">
      <dgm:prSet presAssocID="{55211ED6-697D-40D3-8D04-14898E4D7082}" presName="Accent" presStyleLbl="bgShp" presStyleIdx="4" presStyleCnt="6"/>
      <dgm:spPr/>
    </dgm:pt>
    <dgm:pt modelId="{413AC0DC-E99A-4712-8E57-0C5307DE8CD1}" type="pres">
      <dgm:prSet presAssocID="{55211ED6-697D-40D3-8D04-14898E4D7082}" presName="Child5" presStyleLbl="node1" presStyleIdx="4" presStyleCnt="6">
        <dgm:presLayoutVars>
          <dgm:chMax val="0"/>
          <dgm:chPref val="0"/>
          <dgm:bulletEnabled val="1"/>
        </dgm:presLayoutVars>
      </dgm:prSet>
      <dgm:spPr/>
      <dgm:t>
        <a:bodyPr/>
        <a:lstStyle/>
        <a:p>
          <a:endParaRPr lang="en-IN"/>
        </a:p>
      </dgm:t>
    </dgm:pt>
    <dgm:pt modelId="{DC5522E1-D035-47E1-9E94-12FA2BA6CA93}" type="pres">
      <dgm:prSet presAssocID="{FF1C4C30-821E-4B84-ABEB-2B7E7BF842B8}" presName="Accent6" presStyleCnt="0"/>
      <dgm:spPr/>
    </dgm:pt>
    <dgm:pt modelId="{BA02E849-F4A3-4643-99BB-4E173E7ABA85}" type="pres">
      <dgm:prSet presAssocID="{FF1C4C30-821E-4B84-ABEB-2B7E7BF842B8}" presName="Accent" presStyleLbl="bgShp" presStyleIdx="5" presStyleCnt="6"/>
      <dgm:spPr/>
    </dgm:pt>
    <dgm:pt modelId="{0B570892-FBAB-4087-AEE7-6C4C19F18195}" type="pres">
      <dgm:prSet presAssocID="{FF1C4C30-821E-4B84-ABEB-2B7E7BF842B8}" presName="Child6" presStyleLbl="node1" presStyleIdx="5" presStyleCnt="6">
        <dgm:presLayoutVars>
          <dgm:chMax val="0"/>
          <dgm:chPref val="0"/>
          <dgm:bulletEnabled val="1"/>
        </dgm:presLayoutVars>
      </dgm:prSet>
      <dgm:spPr/>
      <dgm:t>
        <a:bodyPr/>
        <a:lstStyle/>
        <a:p>
          <a:endParaRPr lang="en-IN"/>
        </a:p>
      </dgm:t>
    </dgm:pt>
  </dgm:ptLst>
  <dgm:cxnLst>
    <dgm:cxn modelId="{AE91DEF2-FB7C-4CFE-9E42-74E7362B3C2A}" srcId="{2CE29F06-0EF9-43F7-A35E-DA114ACBCA75}" destId="{55211ED6-697D-40D3-8D04-14898E4D7082}" srcOrd="4" destOrd="0" parTransId="{53A8913D-97A5-47D0-B968-AFF89089A2AC}" sibTransId="{FECBDAED-8035-4D97-A436-9DDB54B99BC3}"/>
    <dgm:cxn modelId="{E679A208-A7BD-4867-8BF1-175CE574EA03}" srcId="{2CE29F06-0EF9-43F7-A35E-DA114ACBCA75}" destId="{CC496A40-CC6D-4774-A054-B8C1358A261F}" srcOrd="0" destOrd="0" parTransId="{61D88EBF-CE8E-464B-BC83-DF2F5CE638D1}" sibTransId="{C38BCA60-D600-4DC1-A2A5-A785CF051BCC}"/>
    <dgm:cxn modelId="{38A01003-5EB9-4339-B2E2-B51168842D28}" srcId="{2CE29F06-0EF9-43F7-A35E-DA114ACBCA75}" destId="{FF1C4C30-821E-4B84-ABEB-2B7E7BF842B8}" srcOrd="5" destOrd="0" parTransId="{6B4FEFD7-1E0A-4CEE-8C2E-B67073FFE377}" sibTransId="{5CD63B47-69CB-4CCB-8C13-A4F22513467F}"/>
    <dgm:cxn modelId="{A38F058F-7D71-46FD-85D4-8C9567CD2A8C}" type="presOf" srcId="{FF1C4C30-821E-4B84-ABEB-2B7E7BF842B8}" destId="{0B570892-FBAB-4087-AEE7-6C4C19F18195}" srcOrd="0" destOrd="0" presId="urn:microsoft.com/office/officeart/2011/layout/HexagonRadial"/>
    <dgm:cxn modelId="{1DE8BE36-9399-49F8-A8A4-792DF7081B11}" srcId="{49AB661B-DFC2-43D8-A0C1-35A92BFEFFCD}" destId="{2CE29F06-0EF9-43F7-A35E-DA114ACBCA75}" srcOrd="0" destOrd="0" parTransId="{594589F4-3AF5-4333-80CF-FD6DEEA482A8}" sibTransId="{E26FCE3B-3FD7-4950-9C4E-EB4CD87F50F9}"/>
    <dgm:cxn modelId="{85F3CD62-B263-421B-96A3-A2FB422623A7}" type="presOf" srcId="{49AB661B-DFC2-43D8-A0C1-35A92BFEFFCD}" destId="{13AC14A6-9B84-4F97-A718-0C935248E192}" srcOrd="0" destOrd="0" presId="urn:microsoft.com/office/officeart/2011/layout/HexagonRadial"/>
    <dgm:cxn modelId="{B9EE7211-C18F-4F5D-B118-9D1F9781D765}" srcId="{2CE29F06-0EF9-43F7-A35E-DA114ACBCA75}" destId="{350F961D-7B00-4203-9B48-344D565F430D}" srcOrd="1" destOrd="0" parTransId="{F72BD971-B0A2-41B9-B123-106401DB5047}" sibTransId="{969AEAF1-0EAA-487D-9E49-0645D0EE2B2F}"/>
    <dgm:cxn modelId="{D4F1D599-32AF-4271-8E78-B462FEF67E41}" type="presOf" srcId="{0E521B21-0139-4962-8355-78DA1E98EF51}" destId="{A52A1CED-325F-482B-95D1-C80C25C7F5CB}" srcOrd="0" destOrd="0" presId="urn:microsoft.com/office/officeart/2011/layout/HexagonRadial"/>
    <dgm:cxn modelId="{1438E85E-11C6-43CB-BB6C-ED5E0359BE74}" srcId="{2CE29F06-0EF9-43F7-A35E-DA114ACBCA75}" destId="{4CA2EF32-05B0-4CB8-9815-43B72EEC295D}" srcOrd="6" destOrd="0" parTransId="{4FF9FD25-EECE-49E2-A2B0-463292916A6A}" sibTransId="{641D2B7B-2559-4F3A-9138-0342A5D9315B}"/>
    <dgm:cxn modelId="{012843B7-D508-4AC4-98D4-7BC763A037E8}" type="presOf" srcId="{55211ED6-697D-40D3-8D04-14898E4D7082}" destId="{413AC0DC-E99A-4712-8E57-0C5307DE8CD1}" srcOrd="0" destOrd="0" presId="urn:microsoft.com/office/officeart/2011/layout/HexagonRadial"/>
    <dgm:cxn modelId="{4D7D5C3D-DA8D-41A4-87E2-A8194BBA3A28}" type="presOf" srcId="{350F961D-7B00-4203-9B48-344D565F430D}" destId="{E947C4B5-CBFA-4ADE-BE25-AD6A4339167F}" srcOrd="0" destOrd="0" presId="urn:microsoft.com/office/officeart/2011/layout/HexagonRadial"/>
    <dgm:cxn modelId="{71939929-E995-4150-9D26-EFF87E49383C}" type="presOf" srcId="{CC496A40-CC6D-4774-A054-B8C1358A261F}" destId="{920C6AA8-7C76-453D-B2AE-4B836F1323BF}" srcOrd="0" destOrd="0" presId="urn:microsoft.com/office/officeart/2011/layout/HexagonRadial"/>
    <dgm:cxn modelId="{55CDA4F3-34F2-4574-AADE-07C733AC5174}" type="presOf" srcId="{2CE29F06-0EF9-43F7-A35E-DA114ACBCA75}" destId="{F6C81118-45E6-41B8-9B7F-4160DAA84305}" srcOrd="0" destOrd="0" presId="urn:microsoft.com/office/officeart/2011/layout/HexagonRadial"/>
    <dgm:cxn modelId="{7F4A4CD4-9AE8-4A5C-9570-252C12BB4CC4}" srcId="{2CE29F06-0EF9-43F7-A35E-DA114ACBCA75}" destId="{180D7409-9B9E-4116-9DF4-97B684484CCC}" srcOrd="3" destOrd="0" parTransId="{5156781F-0803-4857-945A-360A07291421}" sibTransId="{66E77F88-8BE3-442B-A503-AFC03D6A20B2}"/>
    <dgm:cxn modelId="{338C343B-32DF-4A29-B552-2150D9CDB53F}" type="presOf" srcId="{180D7409-9B9E-4116-9DF4-97B684484CCC}" destId="{8B7261FE-6D18-4E22-9F56-73F880A660D9}" srcOrd="0" destOrd="0" presId="urn:microsoft.com/office/officeart/2011/layout/HexagonRadial"/>
    <dgm:cxn modelId="{8F0D344E-3057-485E-902E-E460605B4E68}" srcId="{2CE29F06-0EF9-43F7-A35E-DA114ACBCA75}" destId="{0E521B21-0139-4962-8355-78DA1E98EF51}" srcOrd="2" destOrd="0" parTransId="{04AD80C4-4591-44D1-8538-50E434E9932C}" sibTransId="{BFCC9088-4B11-4BC6-B4A9-EB92E971CB37}"/>
    <dgm:cxn modelId="{8AD7AE7F-C211-429E-BA19-3EA088A1A2FA}" srcId="{2CE29F06-0EF9-43F7-A35E-DA114ACBCA75}" destId="{239E7D76-13BB-4D1A-8322-E751FB4711BD}" srcOrd="7" destOrd="0" parTransId="{A0E323AB-E453-4291-8C3C-CE03862816AC}" sibTransId="{613C6A30-4A84-4DBB-BCC9-3A23F82E5BA8}"/>
    <dgm:cxn modelId="{3EA397B6-F20B-4B86-B7E8-395CCB7E94D6}" type="presParOf" srcId="{13AC14A6-9B84-4F97-A718-0C935248E192}" destId="{F6C81118-45E6-41B8-9B7F-4160DAA84305}" srcOrd="0" destOrd="0" presId="urn:microsoft.com/office/officeart/2011/layout/HexagonRadial"/>
    <dgm:cxn modelId="{B476E460-D842-44D0-8A52-172F638F76BC}" type="presParOf" srcId="{13AC14A6-9B84-4F97-A718-0C935248E192}" destId="{6BD55206-DA4C-4841-A54A-AC627C264232}" srcOrd="1" destOrd="0" presId="urn:microsoft.com/office/officeart/2011/layout/HexagonRadial"/>
    <dgm:cxn modelId="{7CB86414-9E68-44B0-AD4F-E0153A7DA1C7}" type="presParOf" srcId="{6BD55206-DA4C-4841-A54A-AC627C264232}" destId="{58847555-275C-4D8A-9373-520DFDFE4673}" srcOrd="0" destOrd="0" presId="urn:microsoft.com/office/officeart/2011/layout/HexagonRadial"/>
    <dgm:cxn modelId="{35971BD0-82BB-47B9-A552-CD7F6AAFC707}" type="presParOf" srcId="{13AC14A6-9B84-4F97-A718-0C935248E192}" destId="{920C6AA8-7C76-453D-B2AE-4B836F1323BF}" srcOrd="2" destOrd="0" presId="urn:microsoft.com/office/officeart/2011/layout/HexagonRadial"/>
    <dgm:cxn modelId="{1813A065-8260-42FA-A785-64AFB7C2F9AD}" type="presParOf" srcId="{13AC14A6-9B84-4F97-A718-0C935248E192}" destId="{F32234F8-C7D0-4B80-B1B6-7F8B44D21793}" srcOrd="3" destOrd="0" presId="urn:microsoft.com/office/officeart/2011/layout/HexagonRadial"/>
    <dgm:cxn modelId="{6A035D0A-04E2-4A5F-8415-FF6B781AD719}" type="presParOf" srcId="{F32234F8-C7D0-4B80-B1B6-7F8B44D21793}" destId="{048709CB-CE48-45F4-BDB5-FF348D8D9951}" srcOrd="0" destOrd="0" presId="urn:microsoft.com/office/officeart/2011/layout/HexagonRadial"/>
    <dgm:cxn modelId="{0D1ECA9C-3BE0-45F4-BF8D-841E538E6366}" type="presParOf" srcId="{13AC14A6-9B84-4F97-A718-0C935248E192}" destId="{E947C4B5-CBFA-4ADE-BE25-AD6A4339167F}" srcOrd="4" destOrd="0" presId="urn:microsoft.com/office/officeart/2011/layout/HexagonRadial"/>
    <dgm:cxn modelId="{6D78490B-E5EB-4D2A-BC52-CCBADC02E046}" type="presParOf" srcId="{13AC14A6-9B84-4F97-A718-0C935248E192}" destId="{F4DA523F-DE53-46E2-9581-964E3F5726C5}" srcOrd="5" destOrd="0" presId="urn:microsoft.com/office/officeart/2011/layout/HexagonRadial"/>
    <dgm:cxn modelId="{46D52F36-CA77-4E30-ABF7-460D5E58FFAE}" type="presParOf" srcId="{F4DA523F-DE53-46E2-9581-964E3F5726C5}" destId="{F037430E-1466-45B3-BE8F-C93C3D61B1FC}" srcOrd="0" destOrd="0" presId="urn:microsoft.com/office/officeart/2011/layout/HexagonRadial"/>
    <dgm:cxn modelId="{42AE2B49-46A6-4712-9D33-E8506139BB17}" type="presParOf" srcId="{13AC14A6-9B84-4F97-A718-0C935248E192}" destId="{A52A1CED-325F-482B-95D1-C80C25C7F5CB}" srcOrd="6" destOrd="0" presId="urn:microsoft.com/office/officeart/2011/layout/HexagonRadial"/>
    <dgm:cxn modelId="{D437932E-EFAA-436D-8902-E2B860526CE2}" type="presParOf" srcId="{13AC14A6-9B84-4F97-A718-0C935248E192}" destId="{9D1D30A8-05A2-499E-8FB5-1D1848229BD0}" srcOrd="7" destOrd="0" presId="urn:microsoft.com/office/officeart/2011/layout/HexagonRadial"/>
    <dgm:cxn modelId="{CAE1B960-03D9-4209-9B6B-6A1D96B7E288}" type="presParOf" srcId="{9D1D30A8-05A2-499E-8FB5-1D1848229BD0}" destId="{A179ED17-510D-4BE9-B0CF-9B093FE73D50}" srcOrd="0" destOrd="0" presId="urn:microsoft.com/office/officeart/2011/layout/HexagonRadial"/>
    <dgm:cxn modelId="{CC9DA022-3EF3-45CA-A608-3090D6EAB6AE}" type="presParOf" srcId="{13AC14A6-9B84-4F97-A718-0C935248E192}" destId="{8B7261FE-6D18-4E22-9F56-73F880A660D9}" srcOrd="8" destOrd="0" presId="urn:microsoft.com/office/officeart/2011/layout/HexagonRadial"/>
    <dgm:cxn modelId="{F6408767-F15F-4DF5-BAC0-C214A6962036}" type="presParOf" srcId="{13AC14A6-9B84-4F97-A718-0C935248E192}" destId="{7FD4D473-C5BE-4F59-8A2C-16CD7A27606E}" srcOrd="9" destOrd="0" presId="urn:microsoft.com/office/officeart/2011/layout/HexagonRadial"/>
    <dgm:cxn modelId="{4739E026-907C-4684-B7F9-DB7DE2E6A1AF}" type="presParOf" srcId="{7FD4D473-C5BE-4F59-8A2C-16CD7A27606E}" destId="{24ECD8C7-439D-456E-873F-A6ACF2C8252D}" srcOrd="0" destOrd="0" presId="urn:microsoft.com/office/officeart/2011/layout/HexagonRadial"/>
    <dgm:cxn modelId="{57A6BCD5-C4F6-42B0-9D80-759E352D2760}" type="presParOf" srcId="{13AC14A6-9B84-4F97-A718-0C935248E192}" destId="{413AC0DC-E99A-4712-8E57-0C5307DE8CD1}" srcOrd="10" destOrd="0" presId="urn:microsoft.com/office/officeart/2011/layout/HexagonRadial"/>
    <dgm:cxn modelId="{7FE844C8-A05D-4746-A192-0CCC6F941EE9}" type="presParOf" srcId="{13AC14A6-9B84-4F97-A718-0C935248E192}" destId="{DC5522E1-D035-47E1-9E94-12FA2BA6CA93}" srcOrd="11" destOrd="0" presId="urn:microsoft.com/office/officeart/2011/layout/HexagonRadial"/>
    <dgm:cxn modelId="{6DDFB8FA-951F-43F2-96EB-2487F1CD8F2B}" type="presParOf" srcId="{DC5522E1-D035-47E1-9E94-12FA2BA6CA93}" destId="{BA02E849-F4A3-4643-99BB-4E173E7ABA85}" srcOrd="0" destOrd="0" presId="urn:microsoft.com/office/officeart/2011/layout/HexagonRadial"/>
    <dgm:cxn modelId="{44165957-7C25-41A5-AFFD-2ED0B6FF13B8}" type="presParOf" srcId="{13AC14A6-9B84-4F97-A718-0C935248E192}" destId="{0B570892-FBAB-4087-AEE7-6C4C19F1819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5235F-4C70-4C90-B396-F7A4399324C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IN"/>
        </a:p>
      </dgm:t>
    </dgm:pt>
    <dgm:pt modelId="{E98F54A5-96CC-44A5-BA8F-C84CFFF07D2D}">
      <dgm:prSet phldrT="[Text]" custT="1"/>
      <dgm:spPr>
        <a:solidFill>
          <a:schemeClr val="accent6">
            <a:lumMod val="20000"/>
            <a:lumOff val="80000"/>
          </a:schemeClr>
        </a:solidFill>
      </dgm:spPr>
      <dgm:t>
        <a:bodyPr/>
        <a:lstStyle/>
        <a:p>
          <a:r>
            <a:rPr lang="en-US" sz="1400" b="1" dirty="0" smtClean="0">
              <a:solidFill>
                <a:schemeClr val="tx1"/>
              </a:solidFill>
            </a:rPr>
            <a:t>Data Mining Challenges</a:t>
          </a:r>
          <a:endParaRPr lang="en-IN" sz="1400" b="1" dirty="0">
            <a:solidFill>
              <a:schemeClr val="tx1"/>
            </a:solidFill>
          </a:endParaRPr>
        </a:p>
      </dgm:t>
    </dgm:pt>
    <dgm:pt modelId="{0D6B61DF-A718-4176-A533-777773F3F51D}" type="parTrans" cxnId="{CFBE6C38-3DED-435F-8715-A0DCDC615AA4}">
      <dgm:prSet/>
      <dgm:spPr/>
      <dgm:t>
        <a:bodyPr/>
        <a:lstStyle/>
        <a:p>
          <a:endParaRPr lang="en-IN" sz="2000" b="1">
            <a:solidFill>
              <a:schemeClr val="tx1"/>
            </a:solidFill>
          </a:endParaRPr>
        </a:p>
      </dgm:t>
    </dgm:pt>
    <dgm:pt modelId="{8B67F196-0FC3-42CB-A087-9FD15183E5F9}" type="sibTrans" cxnId="{CFBE6C38-3DED-435F-8715-A0DCDC615AA4}">
      <dgm:prSet/>
      <dgm:spPr/>
      <dgm:t>
        <a:bodyPr/>
        <a:lstStyle/>
        <a:p>
          <a:endParaRPr lang="en-IN" sz="2000" b="1">
            <a:solidFill>
              <a:schemeClr val="tx1"/>
            </a:solidFill>
          </a:endParaRPr>
        </a:p>
      </dgm:t>
    </dgm:pt>
    <dgm:pt modelId="{A0F46EFE-5CCA-4B54-8655-4422B31C1B73}">
      <dgm:prSet phldrT="[Text]" custT="1"/>
      <dgm:spPr>
        <a:solidFill>
          <a:schemeClr val="accent5"/>
        </a:solidFill>
      </dgm:spPr>
      <dgm:t>
        <a:bodyPr/>
        <a:lstStyle/>
        <a:p>
          <a:r>
            <a:rPr lang="en-US" sz="1400" b="1" dirty="0" smtClean="0">
              <a:solidFill>
                <a:schemeClr val="tx1"/>
              </a:solidFill>
            </a:rPr>
            <a:t>Big Data</a:t>
          </a:r>
          <a:endParaRPr lang="en-IN" sz="1400" b="1" dirty="0">
            <a:solidFill>
              <a:schemeClr val="tx1"/>
            </a:solidFill>
          </a:endParaRPr>
        </a:p>
      </dgm:t>
    </dgm:pt>
    <dgm:pt modelId="{D0D76D81-3DD8-44B0-B5F8-03A54F49CA71}" type="parTrans" cxnId="{0E7F2EE0-6342-4094-9B8F-FA68CDB07282}">
      <dgm:prSet custT="1"/>
      <dgm:spPr/>
      <dgm:t>
        <a:bodyPr/>
        <a:lstStyle/>
        <a:p>
          <a:endParaRPr lang="en-IN" sz="1000" b="1" dirty="0">
            <a:solidFill>
              <a:schemeClr val="tx1"/>
            </a:solidFill>
          </a:endParaRPr>
        </a:p>
      </dgm:t>
    </dgm:pt>
    <dgm:pt modelId="{2A2A281F-6956-432A-AA83-F65BD02F9B90}" type="sibTrans" cxnId="{0E7F2EE0-6342-4094-9B8F-FA68CDB07282}">
      <dgm:prSet/>
      <dgm:spPr/>
      <dgm:t>
        <a:bodyPr/>
        <a:lstStyle/>
        <a:p>
          <a:endParaRPr lang="en-IN" sz="2000" b="1">
            <a:solidFill>
              <a:schemeClr val="tx1"/>
            </a:solidFill>
          </a:endParaRPr>
        </a:p>
      </dgm:t>
    </dgm:pt>
    <dgm:pt modelId="{CAABF750-40D0-4BF9-8554-EB1441514C0D}">
      <dgm:prSet phldrT="[Text]" custT="1"/>
      <dgm:spPr>
        <a:solidFill>
          <a:schemeClr val="accent6">
            <a:lumMod val="75000"/>
          </a:schemeClr>
        </a:solidFill>
      </dgm:spPr>
      <dgm:t>
        <a:bodyPr/>
        <a:lstStyle/>
        <a:p>
          <a:r>
            <a:rPr lang="en-US" sz="1400" b="1" dirty="0" smtClean="0">
              <a:solidFill>
                <a:schemeClr val="tx1"/>
              </a:solidFill>
            </a:rPr>
            <a:t>Privacy &amp; Security</a:t>
          </a:r>
          <a:endParaRPr lang="en-IN" sz="1400" b="1" dirty="0">
            <a:solidFill>
              <a:schemeClr val="tx1"/>
            </a:solidFill>
          </a:endParaRPr>
        </a:p>
      </dgm:t>
    </dgm:pt>
    <dgm:pt modelId="{7EAD2EB5-A19D-4F09-BD36-9A444C999DE9}" type="parTrans" cxnId="{789E11ED-E1BA-4DFE-9612-B4D61A24A841}">
      <dgm:prSet custT="1"/>
      <dgm:spPr/>
      <dgm:t>
        <a:bodyPr/>
        <a:lstStyle/>
        <a:p>
          <a:endParaRPr lang="en-IN" sz="1000" b="1" dirty="0">
            <a:solidFill>
              <a:schemeClr val="tx1"/>
            </a:solidFill>
          </a:endParaRPr>
        </a:p>
      </dgm:t>
    </dgm:pt>
    <dgm:pt modelId="{22BA525E-BA27-4FE7-9B68-F4FA1B6C62AB}" type="sibTrans" cxnId="{789E11ED-E1BA-4DFE-9612-B4D61A24A841}">
      <dgm:prSet/>
      <dgm:spPr/>
      <dgm:t>
        <a:bodyPr/>
        <a:lstStyle/>
        <a:p>
          <a:endParaRPr lang="en-IN" sz="2000" b="1">
            <a:solidFill>
              <a:schemeClr val="tx1"/>
            </a:solidFill>
          </a:endParaRPr>
        </a:p>
      </dgm:t>
    </dgm:pt>
    <dgm:pt modelId="{F57274DA-9881-4631-8E64-E8599305772F}">
      <dgm:prSet phldrT="[Text]" custT="1"/>
      <dgm:spPr>
        <a:solidFill>
          <a:srgbClr val="92D050"/>
        </a:solidFill>
      </dgm:spPr>
      <dgm:t>
        <a:bodyPr/>
        <a:lstStyle/>
        <a:p>
          <a:r>
            <a:rPr lang="en-US" sz="1400" b="1" dirty="0" smtClean="0">
              <a:solidFill>
                <a:schemeClr val="tx1"/>
              </a:solidFill>
            </a:rPr>
            <a:t>Cost of Scale</a:t>
          </a:r>
          <a:endParaRPr lang="en-IN" sz="1400" b="1" dirty="0">
            <a:solidFill>
              <a:schemeClr val="tx1"/>
            </a:solidFill>
          </a:endParaRPr>
        </a:p>
      </dgm:t>
    </dgm:pt>
    <dgm:pt modelId="{24CDD1D3-DD94-40E8-9A59-B2220FFA8F3F}" type="parTrans" cxnId="{0A9EFDB4-FF00-466F-9865-026175D6E40E}">
      <dgm:prSet custT="1"/>
      <dgm:spPr/>
      <dgm:t>
        <a:bodyPr/>
        <a:lstStyle/>
        <a:p>
          <a:endParaRPr lang="en-IN" sz="1000" b="1" dirty="0">
            <a:solidFill>
              <a:schemeClr val="tx1"/>
            </a:solidFill>
          </a:endParaRPr>
        </a:p>
      </dgm:t>
    </dgm:pt>
    <dgm:pt modelId="{14E47C23-7AD5-4A6B-B496-6F47CAE37841}" type="sibTrans" cxnId="{0A9EFDB4-FF00-466F-9865-026175D6E40E}">
      <dgm:prSet/>
      <dgm:spPr/>
      <dgm:t>
        <a:bodyPr/>
        <a:lstStyle/>
        <a:p>
          <a:endParaRPr lang="en-IN" sz="2000" b="1">
            <a:solidFill>
              <a:schemeClr val="tx1"/>
            </a:solidFill>
          </a:endParaRPr>
        </a:p>
      </dgm:t>
    </dgm:pt>
    <dgm:pt modelId="{8BB9A3EF-F679-4605-A991-05A617AE0081}">
      <dgm:prSet phldrT="[Text]" custT="1"/>
      <dgm:spPr>
        <a:solidFill>
          <a:srgbClr val="FFC000"/>
        </a:solidFill>
      </dgm:spPr>
      <dgm:t>
        <a:bodyPr/>
        <a:lstStyle/>
        <a:p>
          <a:r>
            <a:rPr lang="en-US" sz="1400" b="1" dirty="0" smtClean="0">
              <a:solidFill>
                <a:schemeClr val="tx1"/>
              </a:solidFill>
            </a:rPr>
            <a:t>Overfitting</a:t>
          </a:r>
          <a:endParaRPr lang="en-IN" sz="1400" b="1" dirty="0">
            <a:solidFill>
              <a:schemeClr val="tx1"/>
            </a:solidFill>
          </a:endParaRPr>
        </a:p>
      </dgm:t>
    </dgm:pt>
    <dgm:pt modelId="{EEB5EA01-E6C4-4FF5-9059-E3F0653F5821}" type="parTrans" cxnId="{2BF7E765-BEEE-43EB-B9B9-5924CB32BD22}">
      <dgm:prSet custT="1"/>
      <dgm:spPr/>
      <dgm:t>
        <a:bodyPr/>
        <a:lstStyle/>
        <a:p>
          <a:endParaRPr lang="en-IN" sz="1000" b="1" dirty="0">
            <a:solidFill>
              <a:schemeClr val="tx1"/>
            </a:solidFill>
          </a:endParaRPr>
        </a:p>
      </dgm:t>
    </dgm:pt>
    <dgm:pt modelId="{B14F6D77-C257-4ABE-8ABB-6EDDA31E81C4}" type="sibTrans" cxnId="{2BF7E765-BEEE-43EB-B9B9-5924CB32BD22}">
      <dgm:prSet/>
      <dgm:spPr/>
      <dgm:t>
        <a:bodyPr/>
        <a:lstStyle/>
        <a:p>
          <a:endParaRPr lang="en-IN" sz="2000" b="1">
            <a:solidFill>
              <a:schemeClr val="tx1"/>
            </a:solidFill>
          </a:endParaRPr>
        </a:p>
      </dgm:t>
    </dgm:pt>
    <dgm:pt modelId="{EADE4733-C2F0-49C1-BECF-B275D5F9ADFB}" type="pres">
      <dgm:prSet presAssocID="{7BC5235F-4C70-4C90-B396-F7A4399324C0}" presName="Name0" presStyleCnt="0">
        <dgm:presLayoutVars>
          <dgm:chMax val="1"/>
          <dgm:dir/>
          <dgm:animLvl val="ctr"/>
          <dgm:resizeHandles val="exact"/>
        </dgm:presLayoutVars>
      </dgm:prSet>
      <dgm:spPr/>
    </dgm:pt>
    <dgm:pt modelId="{562ADC9D-88A2-48C5-B4B1-B1B77226C02C}" type="pres">
      <dgm:prSet presAssocID="{E98F54A5-96CC-44A5-BA8F-C84CFFF07D2D}" presName="centerShape" presStyleLbl="node0" presStyleIdx="0" presStyleCnt="1"/>
      <dgm:spPr/>
    </dgm:pt>
    <dgm:pt modelId="{2BFFA960-5871-4975-825F-38494B8F8ED3}" type="pres">
      <dgm:prSet presAssocID="{D0D76D81-3DD8-44B0-B5F8-03A54F49CA71}" presName="parTrans" presStyleLbl="sibTrans2D1" presStyleIdx="0" presStyleCnt="4"/>
      <dgm:spPr/>
    </dgm:pt>
    <dgm:pt modelId="{DDF334B7-CBAE-48EA-9180-CE680C10F747}" type="pres">
      <dgm:prSet presAssocID="{D0D76D81-3DD8-44B0-B5F8-03A54F49CA71}" presName="connectorText" presStyleLbl="sibTrans2D1" presStyleIdx="0" presStyleCnt="4"/>
      <dgm:spPr/>
    </dgm:pt>
    <dgm:pt modelId="{DB74D686-7B9E-4293-A3F5-54719A3C0398}" type="pres">
      <dgm:prSet presAssocID="{A0F46EFE-5CCA-4B54-8655-4422B31C1B73}" presName="node" presStyleLbl="node1" presStyleIdx="0" presStyleCnt="4">
        <dgm:presLayoutVars>
          <dgm:bulletEnabled val="1"/>
        </dgm:presLayoutVars>
      </dgm:prSet>
      <dgm:spPr/>
    </dgm:pt>
    <dgm:pt modelId="{C51A1586-B898-46B8-B2C9-509733DFB0A8}" type="pres">
      <dgm:prSet presAssocID="{7EAD2EB5-A19D-4F09-BD36-9A444C999DE9}" presName="parTrans" presStyleLbl="sibTrans2D1" presStyleIdx="1" presStyleCnt="4"/>
      <dgm:spPr/>
    </dgm:pt>
    <dgm:pt modelId="{591D2FE1-AB17-4299-AE03-A31FB13FB36C}" type="pres">
      <dgm:prSet presAssocID="{7EAD2EB5-A19D-4F09-BD36-9A444C999DE9}" presName="connectorText" presStyleLbl="sibTrans2D1" presStyleIdx="1" presStyleCnt="4"/>
      <dgm:spPr/>
    </dgm:pt>
    <dgm:pt modelId="{3247366F-060F-476B-990B-C9837B79D5FC}" type="pres">
      <dgm:prSet presAssocID="{CAABF750-40D0-4BF9-8554-EB1441514C0D}" presName="node" presStyleLbl="node1" presStyleIdx="1" presStyleCnt="4">
        <dgm:presLayoutVars>
          <dgm:bulletEnabled val="1"/>
        </dgm:presLayoutVars>
      </dgm:prSet>
      <dgm:spPr/>
    </dgm:pt>
    <dgm:pt modelId="{DFF74E87-5CED-4FD3-B1A9-A09A764CE1A3}" type="pres">
      <dgm:prSet presAssocID="{24CDD1D3-DD94-40E8-9A59-B2220FFA8F3F}" presName="parTrans" presStyleLbl="sibTrans2D1" presStyleIdx="2" presStyleCnt="4"/>
      <dgm:spPr/>
    </dgm:pt>
    <dgm:pt modelId="{0AE19F1E-88B9-4868-823F-DB9A051E3CCA}" type="pres">
      <dgm:prSet presAssocID="{24CDD1D3-DD94-40E8-9A59-B2220FFA8F3F}" presName="connectorText" presStyleLbl="sibTrans2D1" presStyleIdx="2" presStyleCnt="4"/>
      <dgm:spPr/>
    </dgm:pt>
    <dgm:pt modelId="{384986D9-93FA-4BB5-B7CE-D0F7B8521C68}" type="pres">
      <dgm:prSet presAssocID="{F57274DA-9881-4631-8E64-E8599305772F}" presName="node" presStyleLbl="node1" presStyleIdx="2" presStyleCnt="4">
        <dgm:presLayoutVars>
          <dgm:bulletEnabled val="1"/>
        </dgm:presLayoutVars>
      </dgm:prSet>
      <dgm:spPr/>
    </dgm:pt>
    <dgm:pt modelId="{3EA2333E-3348-49E5-8318-364D8FA17C70}" type="pres">
      <dgm:prSet presAssocID="{EEB5EA01-E6C4-4FF5-9059-E3F0653F5821}" presName="parTrans" presStyleLbl="sibTrans2D1" presStyleIdx="3" presStyleCnt="4"/>
      <dgm:spPr/>
    </dgm:pt>
    <dgm:pt modelId="{8E35C26F-6073-4325-9EB5-6B16CC3E63C0}" type="pres">
      <dgm:prSet presAssocID="{EEB5EA01-E6C4-4FF5-9059-E3F0653F5821}" presName="connectorText" presStyleLbl="sibTrans2D1" presStyleIdx="3" presStyleCnt="4"/>
      <dgm:spPr/>
    </dgm:pt>
    <dgm:pt modelId="{046094CE-5A82-4A09-9B1D-293AD46B8CA6}" type="pres">
      <dgm:prSet presAssocID="{8BB9A3EF-F679-4605-A991-05A617AE0081}" presName="node" presStyleLbl="node1" presStyleIdx="3" presStyleCnt="4" custScaleX="113522">
        <dgm:presLayoutVars>
          <dgm:bulletEnabled val="1"/>
        </dgm:presLayoutVars>
      </dgm:prSet>
      <dgm:spPr/>
    </dgm:pt>
  </dgm:ptLst>
  <dgm:cxnLst>
    <dgm:cxn modelId="{677EC295-21A4-4E3B-8210-C992D5D9CC20}" type="presOf" srcId="{8BB9A3EF-F679-4605-A991-05A617AE0081}" destId="{046094CE-5A82-4A09-9B1D-293AD46B8CA6}" srcOrd="0" destOrd="0" presId="urn:microsoft.com/office/officeart/2005/8/layout/radial5"/>
    <dgm:cxn modelId="{D013A1E9-1FA7-4E28-A5BE-4FDA6095E7D8}" type="presOf" srcId="{24CDD1D3-DD94-40E8-9A59-B2220FFA8F3F}" destId="{DFF74E87-5CED-4FD3-B1A9-A09A764CE1A3}" srcOrd="0" destOrd="0" presId="urn:microsoft.com/office/officeart/2005/8/layout/radial5"/>
    <dgm:cxn modelId="{A1C58ADA-B27E-4C77-ABFB-3DB3C957800A}" type="presOf" srcId="{EEB5EA01-E6C4-4FF5-9059-E3F0653F5821}" destId="{8E35C26F-6073-4325-9EB5-6B16CC3E63C0}" srcOrd="1" destOrd="0" presId="urn:microsoft.com/office/officeart/2005/8/layout/radial5"/>
    <dgm:cxn modelId="{B379917A-6878-40C6-970F-F593B309FA6B}" type="presOf" srcId="{D0D76D81-3DD8-44B0-B5F8-03A54F49CA71}" destId="{2BFFA960-5871-4975-825F-38494B8F8ED3}" srcOrd="0" destOrd="0" presId="urn:microsoft.com/office/officeart/2005/8/layout/radial5"/>
    <dgm:cxn modelId="{0887D3FA-D18C-4A3A-80B4-CC26938EDFF9}" type="presOf" srcId="{D0D76D81-3DD8-44B0-B5F8-03A54F49CA71}" destId="{DDF334B7-CBAE-48EA-9180-CE680C10F747}" srcOrd="1" destOrd="0" presId="urn:microsoft.com/office/officeart/2005/8/layout/radial5"/>
    <dgm:cxn modelId="{789E11ED-E1BA-4DFE-9612-B4D61A24A841}" srcId="{E98F54A5-96CC-44A5-BA8F-C84CFFF07D2D}" destId="{CAABF750-40D0-4BF9-8554-EB1441514C0D}" srcOrd="1" destOrd="0" parTransId="{7EAD2EB5-A19D-4F09-BD36-9A444C999DE9}" sibTransId="{22BA525E-BA27-4FE7-9B68-F4FA1B6C62AB}"/>
    <dgm:cxn modelId="{63FB3B52-602C-4D08-9961-673D71C61B0B}" type="presOf" srcId="{24CDD1D3-DD94-40E8-9A59-B2220FFA8F3F}" destId="{0AE19F1E-88B9-4868-823F-DB9A051E3CCA}" srcOrd="1" destOrd="0" presId="urn:microsoft.com/office/officeart/2005/8/layout/radial5"/>
    <dgm:cxn modelId="{FAD2629F-2DD9-4492-A211-4EE162403475}" type="presOf" srcId="{7EAD2EB5-A19D-4F09-BD36-9A444C999DE9}" destId="{C51A1586-B898-46B8-B2C9-509733DFB0A8}" srcOrd="0" destOrd="0" presId="urn:microsoft.com/office/officeart/2005/8/layout/radial5"/>
    <dgm:cxn modelId="{3EAC047E-FB37-402F-8F90-06DB513E54F4}" type="presOf" srcId="{7BC5235F-4C70-4C90-B396-F7A4399324C0}" destId="{EADE4733-C2F0-49C1-BECF-B275D5F9ADFB}" srcOrd="0" destOrd="0" presId="urn:microsoft.com/office/officeart/2005/8/layout/radial5"/>
    <dgm:cxn modelId="{0A9EFDB4-FF00-466F-9865-026175D6E40E}" srcId="{E98F54A5-96CC-44A5-BA8F-C84CFFF07D2D}" destId="{F57274DA-9881-4631-8E64-E8599305772F}" srcOrd="2" destOrd="0" parTransId="{24CDD1D3-DD94-40E8-9A59-B2220FFA8F3F}" sibTransId="{14E47C23-7AD5-4A6B-B496-6F47CAE37841}"/>
    <dgm:cxn modelId="{96004B1C-7058-43CF-87A5-C97031774B21}" type="presOf" srcId="{CAABF750-40D0-4BF9-8554-EB1441514C0D}" destId="{3247366F-060F-476B-990B-C9837B79D5FC}" srcOrd="0" destOrd="0" presId="urn:microsoft.com/office/officeart/2005/8/layout/radial5"/>
    <dgm:cxn modelId="{0E7F2EE0-6342-4094-9B8F-FA68CDB07282}" srcId="{E98F54A5-96CC-44A5-BA8F-C84CFFF07D2D}" destId="{A0F46EFE-5CCA-4B54-8655-4422B31C1B73}" srcOrd="0" destOrd="0" parTransId="{D0D76D81-3DD8-44B0-B5F8-03A54F49CA71}" sibTransId="{2A2A281F-6956-432A-AA83-F65BD02F9B90}"/>
    <dgm:cxn modelId="{50C73638-2B93-45EF-9535-B13B1299658D}" type="presOf" srcId="{E98F54A5-96CC-44A5-BA8F-C84CFFF07D2D}" destId="{562ADC9D-88A2-48C5-B4B1-B1B77226C02C}" srcOrd="0" destOrd="0" presId="urn:microsoft.com/office/officeart/2005/8/layout/radial5"/>
    <dgm:cxn modelId="{CFBE6C38-3DED-435F-8715-A0DCDC615AA4}" srcId="{7BC5235F-4C70-4C90-B396-F7A4399324C0}" destId="{E98F54A5-96CC-44A5-BA8F-C84CFFF07D2D}" srcOrd="0" destOrd="0" parTransId="{0D6B61DF-A718-4176-A533-777773F3F51D}" sibTransId="{8B67F196-0FC3-42CB-A087-9FD15183E5F9}"/>
    <dgm:cxn modelId="{2BF7E765-BEEE-43EB-B9B9-5924CB32BD22}" srcId="{E98F54A5-96CC-44A5-BA8F-C84CFFF07D2D}" destId="{8BB9A3EF-F679-4605-A991-05A617AE0081}" srcOrd="3" destOrd="0" parTransId="{EEB5EA01-E6C4-4FF5-9059-E3F0653F5821}" sibTransId="{B14F6D77-C257-4ABE-8ABB-6EDDA31E81C4}"/>
    <dgm:cxn modelId="{ECF4702B-0D70-4F43-A57F-7548AD189068}" type="presOf" srcId="{A0F46EFE-5CCA-4B54-8655-4422B31C1B73}" destId="{DB74D686-7B9E-4293-A3F5-54719A3C0398}" srcOrd="0" destOrd="0" presId="urn:microsoft.com/office/officeart/2005/8/layout/radial5"/>
    <dgm:cxn modelId="{CD8A90C9-A9ED-4F8D-8DC5-07BF9311925E}" type="presOf" srcId="{F57274DA-9881-4631-8E64-E8599305772F}" destId="{384986D9-93FA-4BB5-B7CE-D0F7B8521C68}" srcOrd="0" destOrd="0" presId="urn:microsoft.com/office/officeart/2005/8/layout/radial5"/>
    <dgm:cxn modelId="{2C12B7A9-0921-41FF-BC20-4EF851E6B386}" type="presOf" srcId="{7EAD2EB5-A19D-4F09-BD36-9A444C999DE9}" destId="{591D2FE1-AB17-4299-AE03-A31FB13FB36C}" srcOrd="1" destOrd="0" presId="urn:microsoft.com/office/officeart/2005/8/layout/radial5"/>
    <dgm:cxn modelId="{DA06822A-FAC6-4F92-BCD5-02203AB0B191}" type="presOf" srcId="{EEB5EA01-E6C4-4FF5-9059-E3F0653F5821}" destId="{3EA2333E-3348-49E5-8318-364D8FA17C70}" srcOrd="0" destOrd="0" presId="urn:microsoft.com/office/officeart/2005/8/layout/radial5"/>
    <dgm:cxn modelId="{971ABAE0-2E8B-494E-A49C-C72050BC2433}" type="presParOf" srcId="{EADE4733-C2F0-49C1-BECF-B275D5F9ADFB}" destId="{562ADC9D-88A2-48C5-B4B1-B1B77226C02C}" srcOrd="0" destOrd="0" presId="urn:microsoft.com/office/officeart/2005/8/layout/radial5"/>
    <dgm:cxn modelId="{DD9EA20B-FF01-4F66-A74F-04707CAF4CC9}" type="presParOf" srcId="{EADE4733-C2F0-49C1-BECF-B275D5F9ADFB}" destId="{2BFFA960-5871-4975-825F-38494B8F8ED3}" srcOrd="1" destOrd="0" presId="urn:microsoft.com/office/officeart/2005/8/layout/radial5"/>
    <dgm:cxn modelId="{1F4AE054-7CE0-41CF-84B1-2F9C32C10E11}" type="presParOf" srcId="{2BFFA960-5871-4975-825F-38494B8F8ED3}" destId="{DDF334B7-CBAE-48EA-9180-CE680C10F747}" srcOrd="0" destOrd="0" presId="urn:microsoft.com/office/officeart/2005/8/layout/radial5"/>
    <dgm:cxn modelId="{CDDE570E-B10E-46B0-B15B-4E17711875CC}" type="presParOf" srcId="{EADE4733-C2F0-49C1-BECF-B275D5F9ADFB}" destId="{DB74D686-7B9E-4293-A3F5-54719A3C0398}" srcOrd="2" destOrd="0" presId="urn:microsoft.com/office/officeart/2005/8/layout/radial5"/>
    <dgm:cxn modelId="{4414682A-E86B-464C-8463-495FB8619E0F}" type="presParOf" srcId="{EADE4733-C2F0-49C1-BECF-B275D5F9ADFB}" destId="{C51A1586-B898-46B8-B2C9-509733DFB0A8}" srcOrd="3" destOrd="0" presId="urn:microsoft.com/office/officeart/2005/8/layout/radial5"/>
    <dgm:cxn modelId="{BEE9476F-1D0F-4BEF-BDD2-2E09B4506359}" type="presParOf" srcId="{C51A1586-B898-46B8-B2C9-509733DFB0A8}" destId="{591D2FE1-AB17-4299-AE03-A31FB13FB36C}" srcOrd="0" destOrd="0" presId="urn:microsoft.com/office/officeart/2005/8/layout/radial5"/>
    <dgm:cxn modelId="{373C9A23-677A-41FC-A93F-0B7AAEFD6498}" type="presParOf" srcId="{EADE4733-C2F0-49C1-BECF-B275D5F9ADFB}" destId="{3247366F-060F-476B-990B-C9837B79D5FC}" srcOrd="4" destOrd="0" presId="urn:microsoft.com/office/officeart/2005/8/layout/radial5"/>
    <dgm:cxn modelId="{3B6B172C-955A-43D8-8148-99142D766358}" type="presParOf" srcId="{EADE4733-C2F0-49C1-BECF-B275D5F9ADFB}" destId="{DFF74E87-5CED-4FD3-B1A9-A09A764CE1A3}" srcOrd="5" destOrd="0" presId="urn:microsoft.com/office/officeart/2005/8/layout/radial5"/>
    <dgm:cxn modelId="{698F0715-93E5-4934-96D9-C1F6ABE02FF9}" type="presParOf" srcId="{DFF74E87-5CED-4FD3-B1A9-A09A764CE1A3}" destId="{0AE19F1E-88B9-4868-823F-DB9A051E3CCA}" srcOrd="0" destOrd="0" presId="urn:microsoft.com/office/officeart/2005/8/layout/radial5"/>
    <dgm:cxn modelId="{D08BEBDE-7DB9-4BFC-A4A3-1ED9B52D584C}" type="presParOf" srcId="{EADE4733-C2F0-49C1-BECF-B275D5F9ADFB}" destId="{384986D9-93FA-4BB5-B7CE-D0F7B8521C68}" srcOrd="6" destOrd="0" presId="urn:microsoft.com/office/officeart/2005/8/layout/radial5"/>
    <dgm:cxn modelId="{F3EB1B1A-8C2D-43B4-9BC7-5ED2C24ECA7B}" type="presParOf" srcId="{EADE4733-C2F0-49C1-BECF-B275D5F9ADFB}" destId="{3EA2333E-3348-49E5-8318-364D8FA17C70}" srcOrd="7" destOrd="0" presId="urn:microsoft.com/office/officeart/2005/8/layout/radial5"/>
    <dgm:cxn modelId="{D0D1C1A0-95D1-4873-B86C-5E64848B01AD}" type="presParOf" srcId="{3EA2333E-3348-49E5-8318-364D8FA17C70}" destId="{8E35C26F-6073-4325-9EB5-6B16CC3E63C0}" srcOrd="0" destOrd="0" presId="urn:microsoft.com/office/officeart/2005/8/layout/radial5"/>
    <dgm:cxn modelId="{2B56A9FF-0A69-484B-822C-1CC1F8E1FDDA}" type="presParOf" srcId="{EADE4733-C2F0-49C1-BECF-B275D5F9ADFB}" destId="{046094CE-5A82-4A09-9B1D-293AD46B8CA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E342-8E64-44D9-8447-58A43DDE0494}">
      <dsp:nvSpPr>
        <dsp:cNvPr id="0" name=""/>
        <dsp:cNvSpPr/>
      </dsp:nvSpPr>
      <dsp:spPr>
        <a:xfrm>
          <a:off x="216518" y="2376430"/>
          <a:ext cx="1676810" cy="83840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1" u="none" kern="1200" dirty="0" smtClean="0">
              <a:solidFill>
                <a:srgbClr val="0070C0"/>
              </a:solidFill>
              <a:effectLst/>
              <a:latin typeface="Times New Roman" panose="02020603050405020304" pitchFamily="18" charset="0"/>
              <a:cs typeface="Times New Roman" panose="02020603050405020304" pitchFamily="18" charset="0"/>
            </a:rPr>
            <a:t>Data Mining tasks</a:t>
          </a:r>
          <a:endParaRPr lang="en-IN" sz="1600" b="1" i="1" u="none" kern="1200" dirty="0">
            <a:solidFill>
              <a:srgbClr val="0070C0"/>
            </a:solidFill>
            <a:effectLst/>
            <a:latin typeface="Times New Roman" panose="02020603050405020304" pitchFamily="18" charset="0"/>
            <a:cs typeface="Times New Roman" panose="02020603050405020304" pitchFamily="18" charset="0"/>
          </a:endParaRPr>
        </a:p>
      </dsp:txBody>
      <dsp:txXfrm>
        <a:off x="241074" y="2400986"/>
        <a:ext cx="1627698" cy="789293"/>
      </dsp:txXfrm>
    </dsp:sp>
    <dsp:sp modelId="{2EF7AB40-4BA8-41A3-A87D-05EC6610D514}">
      <dsp:nvSpPr>
        <dsp:cNvPr id="0" name=""/>
        <dsp:cNvSpPr/>
      </dsp:nvSpPr>
      <dsp:spPr>
        <a:xfrm rot="17728782">
          <a:off x="1449126" y="2077951"/>
          <a:ext cx="1559130" cy="27878"/>
        </a:xfrm>
        <a:custGeom>
          <a:avLst/>
          <a:gdLst/>
          <a:ahLst/>
          <a:cxnLst/>
          <a:rect l="0" t="0" r="0" b="0"/>
          <a:pathLst>
            <a:path>
              <a:moveTo>
                <a:pt x="0" y="13939"/>
              </a:moveTo>
              <a:lnTo>
                <a:pt x="1559130"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2189713" y="2052912"/>
        <a:ext cx="77956" cy="77956"/>
      </dsp:txXfrm>
    </dsp:sp>
    <dsp:sp modelId="{CBD5B126-3EE1-4A9E-89BF-68664ED09088}">
      <dsp:nvSpPr>
        <dsp:cNvPr id="0" name=""/>
        <dsp:cNvSpPr/>
      </dsp:nvSpPr>
      <dsp:spPr>
        <a:xfrm>
          <a:off x="2564054" y="663475"/>
          <a:ext cx="1676810" cy="144934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rgbClr val="00B050"/>
              </a:solidFill>
              <a:effectLst/>
              <a:latin typeface="Times New Roman" panose="02020603050405020304" pitchFamily="18" charset="0"/>
              <a:cs typeface="Times New Roman" panose="02020603050405020304" pitchFamily="18" charset="0"/>
            </a:rPr>
            <a:t>Descriptive</a:t>
          </a:r>
        </a:p>
        <a:p>
          <a:pPr lvl="0" algn="ctr" defTabSz="711200">
            <a:lnSpc>
              <a:spcPct val="90000"/>
            </a:lnSpc>
            <a:spcBef>
              <a:spcPct val="0"/>
            </a:spcBef>
            <a:spcAft>
              <a:spcPct val="35000"/>
            </a:spcAft>
          </a:pPr>
          <a:r>
            <a:rPr lang="en-US" sz="1300" b="0" i="0" kern="1200" dirty="0" smtClean="0">
              <a:solidFill>
                <a:srgbClr val="0070C0"/>
              </a:solidFill>
              <a:effectLst/>
              <a:latin typeface="Times New Roman" panose="02020603050405020304" pitchFamily="18" charset="0"/>
              <a:cs typeface="Times New Roman" panose="02020603050405020304" pitchFamily="18" charset="0"/>
            </a:rPr>
            <a:t>(C</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characterize </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the general properties of the data in the database</a:t>
          </a: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2606504" y="705925"/>
        <a:ext cx="1591910" cy="1364443"/>
      </dsp:txXfrm>
    </dsp:sp>
    <dsp:sp modelId="{1DF50584-C84F-4325-918F-B1A32F332AE9}">
      <dsp:nvSpPr>
        <dsp:cNvPr id="0" name=""/>
        <dsp:cNvSpPr/>
      </dsp:nvSpPr>
      <dsp:spPr>
        <a:xfrm rot="18289469">
          <a:off x="3988969" y="892125"/>
          <a:ext cx="1174516" cy="27878"/>
        </a:xfrm>
        <a:custGeom>
          <a:avLst/>
          <a:gdLst/>
          <a:ahLst/>
          <a:cxnLst/>
          <a:rect l="0" t="0" r="0" b="0"/>
          <a:pathLst>
            <a:path>
              <a:moveTo>
                <a:pt x="0" y="13939"/>
              </a:moveTo>
              <a:lnTo>
                <a:pt x="1174516"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4546864" y="876701"/>
        <a:ext cx="58725" cy="58725"/>
      </dsp:txXfrm>
    </dsp:sp>
    <dsp:sp modelId="{CB171C8B-5653-4099-AAD6-0210F6F69D5B}">
      <dsp:nvSpPr>
        <dsp:cNvPr id="0" name=""/>
        <dsp:cNvSpPr/>
      </dsp:nvSpPr>
      <dsp:spPr>
        <a:xfrm>
          <a:off x="4911589" y="4778"/>
          <a:ext cx="3177288" cy="83840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chemeClr val="accent6"/>
              </a:solidFill>
              <a:effectLst/>
              <a:latin typeface="Times New Roman" panose="02020603050405020304" pitchFamily="18" charset="0"/>
              <a:cs typeface="Times New Roman" panose="02020603050405020304" pitchFamily="18" charset="0"/>
            </a:rPr>
            <a:t>Association</a:t>
          </a:r>
        </a:p>
        <a:p>
          <a:pPr lvl="0" algn="ctr" defTabSz="711200">
            <a:lnSpc>
              <a:spcPct val="90000"/>
            </a:lnSpc>
            <a:spcBef>
              <a:spcPct val="0"/>
            </a:spcBef>
            <a:spcAft>
              <a:spcPct val="35000"/>
            </a:spcAft>
          </a:pP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discovers relationships between attributes</a:t>
          </a: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4936145" y="29334"/>
        <a:ext cx="3128176" cy="789293"/>
      </dsp:txXfrm>
    </dsp:sp>
    <dsp:sp modelId="{E1533858-5549-4D95-94E3-9A898A277672}">
      <dsp:nvSpPr>
        <dsp:cNvPr id="0" name=""/>
        <dsp:cNvSpPr/>
      </dsp:nvSpPr>
      <dsp:spPr>
        <a:xfrm>
          <a:off x="4240865" y="1374208"/>
          <a:ext cx="670724" cy="27878"/>
        </a:xfrm>
        <a:custGeom>
          <a:avLst/>
          <a:gdLst/>
          <a:ahLst/>
          <a:cxnLst/>
          <a:rect l="0" t="0" r="0" b="0"/>
          <a:pathLst>
            <a:path>
              <a:moveTo>
                <a:pt x="0" y="13939"/>
              </a:moveTo>
              <a:lnTo>
                <a:pt x="670724"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4559459" y="1371379"/>
        <a:ext cx="33536" cy="33536"/>
      </dsp:txXfrm>
    </dsp:sp>
    <dsp:sp modelId="{8A7BFC27-AFCF-45EB-8BAA-5CB3F56F5E52}">
      <dsp:nvSpPr>
        <dsp:cNvPr id="0" name=""/>
        <dsp:cNvSpPr/>
      </dsp:nvSpPr>
      <dsp:spPr>
        <a:xfrm>
          <a:off x="4911589" y="968944"/>
          <a:ext cx="3177288" cy="83840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chemeClr val="accent6"/>
              </a:solidFill>
              <a:effectLst/>
              <a:latin typeface="Times New Roman" panose="02020603050405020304" pitchFamily="18" charset="0"/>
              <a:cs typeface="Times New Roman" panose="02020603050405020304" pitchFamily="18" charset="0"/>
            </a:rPr>
            <a:t>Clustering</a:t>
          </a:r>
        </a:p>
        <a:p>
          <a:pPr lvl="0" algn="ctr" defTabSz="711200">
            <a:lnSpc>
              <a:spcPct val="90000"/>
            </a:lnSpc>
            <a:spcBef>
              <a:spcPct val="0"/>
            </a:spcBef>
            <a:spcAft>
              <a:spcPct val="35000"/>
            </a:spcAft>
          </a:pPr>
          <a:r>
            <a:rPr lang="en-IN" sz="1300" b="0" i="0" kern="1200" dirty="0" smtClean="0">
              <a:solidFill>
                <a:srgbClr val="0070C0"/>
              </a:solidFill>
              <a:effectLst/>
              <a:latin typeface="Times New Roman" panose="02020603050405020304" pitchFamily="18" charset="0"/>
              <a:cs typeface="Times New Roman" panose="02020603050405020304" pitchFamily="18" charset="0"/>
            </a:rPr>
            <a:t>(Group similar items together into some clusters)</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4936145" y="993500"/>
        <a:ext cx="3128176" cy="789293"/>
      </dsp:txXfrm>
    </dsp:sp>
    <dsp:sp modelId="{4FB01B51-2A7B-4469-A8EA-4904A8B35119}">
      <dsp:nvSpPr>
        <dsp:cNvPr id="0" name=""/>
        <dsp:cNvSpPr/>
      </dsp:nvSpPr>
      <dsp:spPr>
        <a:xfrm rot="3310531">
          <a:off x="3988969" y="1856291"/>
          <a:ext cx="1174516" cy="27878"/>
        </a:xfrm>
        <a:custGeom>
          <a:avLst/>
          <a:gdLst/>
          <a:ahLst/>
          <a:cxnLst/>
          <a:rect l="0" t="0" r="0" b="0"/>
          <a:pathLst>
            <a:path>
              <a:moveTo>
                <a:pt x="0" y="13939"/>
              </a:moveTo>
              <a:lnTo>
                <a:pt x="1174516"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4546864" y="1840867"/>
        <a:ext cx="58725" cy="58725"/>
      </dsp:txXfrm>
    </dsp:sp>
    <dsp:sp modelId="{ECEDB61D-1E84-4B3B-B3D2-C568EBEC7753}">
      <dsp:nvSpPr>
        <dsp:cNvPr id="0" name=""/>
        <dsp:cNvSpPr/>
      </dsp:nvSpPr>
      <dsp:spPr>
        <a:xfrm>
          <a:off x="4911589" y="1933111"/>
          <a:ext cx="3256702" cy="83840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chemeClr val="accent6"/>
              </a:solidFill>
              <a:effectLst/>
              <a:latin typeface="Times New Roman" panose="02020603050405020304" pitchFamily="18" charset="0"/>
              <a:cs typeface="Times New Roman" panose="02020603050405020304" pitchFamily="18" charset="0"/>
            </a:rPr>
            <a:t>Summarization</a:t>
          </a:r>
        </a:p>
        <a:p>
          <a:pPr lvl="0" algn="ctr" defTabSz="711200">
            <a:lnSpc>
              <a:spcPct val="90000"/>
            </a:lnSpc>
            <a:spcBef>
              <a:spcPct val="0"/>
            </a:spcBef>
            <a:spcAft>
              <a:spcPct val="35000"/>
            </a:spcAft>
          </a:pPr>
          <a:r>
            <a:rPr lang="en-US" sz="1300" b="0" i="0" kern="1200" dirty="0" smtClean="0">
              <a:solidFill>
                <a:srgbClr val="0070C0"/>
              </a:solidFill>
              <a:effectLst/>
              <a:latin typeface="Times New Roman" panose="02020603050405020304" pitchFamily="18" charset="0"/>
              <a:cs typeface="Times New Roman" panose="02020603050405020304" pitchFamily="18" charset="0"/>
            </a:rPr>
            <a:t>(M</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aps </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data into subsets with associated simple descriptions</a:t>
          </a: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4936145" y="1957667"/>
        <a:ext cx="3207590" cy="789293"/>
      </dsp:txXfrm>
    </dsp:sp>
    <dsp:sp modelId="{C4BEDD37-BC7C-4AF0-BC4B-C8C414C9D13E}">
      <dsp:nvSpPr>
        <dsp:cNvPr id="0" name=""/>
        <dsp:cNvSpPr/>
      </dsp:nvSpPr>
      <dsp:spPr>
        <a:xfrm rot="3822175">
          <a:off x="1471710" y="3460335"/>
          <a:ext cx="1513963" cy="27878"/>
        </a:xfrm>
        <a:custGeom>
          <a:avLst/>
          <a:gdLst/>
          <a:ahLst/>
          <a:cxnLst/>
          <a:rect l="0" t="0" r="0" b="0"/>
          <a:pathLst>
            <a:path>
              <a:moveTo>
                <a:pt x="0" y="13939"/>
              </a:moveTo>
              <a:lnTo>
                <a:pt x="1513963"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2190842" y="3436425"/>
        <a:ext cx="75698" cy="75698"/>
      </dsp:txXfrm>
    </dsp:sp>
    <dsp:sp modelId="{EB913E56-76F7-495E-8247-2DD1AC942E77}">
      <dsp:nvSpPr>
        <dsp:cNvPr id="0" name=""/>
        <dsp:cNvSpPr/>
      </dsp:nvSpPr>
      <dsp:spPr>
        <a:xfrm>
          <a:off x="2564054" y="3378040"/>
          <a:ext cx="1676810" cy="154975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rgbClr val="00B050"/>
              </a:solidFill>
              <a:effectLst/>
              <a:latin typeface="Times New Roman" panose="02020603050405020304" pitchFamily="18" charset="0"/>
              <a:cs typeface="Times New Roman" panose="02020603050405020304" pitchFamily="18" charset="0"/>
            </a:rPr>
            <a:t>Predictive</a:t>
          </a:r>
        </a:p>
        <a:p>
          <a:pPr lvl="0" algn="ctr" defTabSz="711200">
            <a:lnSpc>
              <a:spcPct val="90000"/>
            </a:lnSpc>
            <a:spcBef>
              <a:spcPct val="0"/>
            </a:spcBef>
            <a:spcAft>
              <a:spcPct val="35000"/>
            </a:spcAft>
          </a:pPr>
          <a:r>
            <a:rPr lang="en-US" sz="1300" b="0" i="0" kern="1200" dirty="0" smtClean="0">
              <a:solidFill>
                <a:srgbClr val="0070C0"/>
              </a:solidFill>
              <a:effectLst/>
              <a:latin typeface="Times New Roman" panose="02020603050405020304" pitchFamily="18" charset="0"/>
              <a:cs typeface="Times New Roman" panose="02020603050405020304" pitchFamily="18" charset="0"/>
            </a:rPr>
            <a:t>(P</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erform </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inference on the current data in order to make predictions</a:t>
          </a: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2609445" y="3423431"/>
        <a:ext cx="1586028" cy="1458968"/>
      </dsp:txXfrm>
    </dsp:sp>
    <dsp:sp modelId="{C89B609F-0135-4002-AA71-5C54DABE57B5}">
      <dsp:nvSpPr>
        <dsp:cNvPr id="0" name=""/>
        <dsp:cNvSpPr/>
      </dsp:nvSpPr>
      <dsp:spPr>
        <a:xfrm rot="18289469">
          <a:off x="3988969" y="3656893"/>
          <a:ext cx="1174516" cy="27878"/>
        </a:xfrm>
        <a:custGeom>
          <a:avLst/>
          <a:gdLst/>
          <a:ahLst/>
          <a:cxnLst/>
          <a:rect l="0" t="0" r="0" b="0"/>
          <a:pathLst>
            <a:path>
              <a:moveTo>
                <a:pt x="0" y="13939"/>
              </a:moveTo>
              <a:lnTo>
                <a:pt x="1174516"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4546864" y="3641469"/>
        <a:ext cx="58725" cy="58725"/>
      </dsp:txXfrm>
    </dsp:sp>
    <dsp:sp modelId="{52613255-E38A-4DFE-A28A-E4E4DC12C405}">
      <dsp:nvSpPr>
        <dsp:cNvPr id="0" name=""/>
        <dsp:cNvSpPr/>
      </dsp:nvSpPr>
      <dsp:spPr>
        <a:xfrm>
          <a:off x="4911589" y="2897277"/>
          <a:ext cx="3257624" cy="582943"/>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rgbClr val="7030A0"/>
              </a:solidFill>
              <a:effectLst/>
              <a:latin typeface="Times New Roman" panose="02020603050405020304" pitchFamily="18" charset="0"/>
              <a:cs typeface="Times New Roman" panose="02020603050405020304" pitchFamily="18" charset="0"/>
            </a:rPr>
            <a:t>Classification</a:t>
          </a:r>
        </a:p>
        <a:p>
          <a:pPr lvl="0" algn="ctr" defTabSz="711200">
            <a:lnSpc>
              <a:spcPct val="90000"/>
            </a:lnSpc>
            <a:spcBef>
              <a:spcPct val="0"/>
            </a:spcBef>
            <a:spcAft>
              <a:spcPct val="35000"/>
            </a:spcAft>
          </a:pPr>
          <a:r>
            <a:rPr lang="en-IN" sz="1300" b="0" i="0" kern="1200" dirty="0" smtClean="0">
              <a:solidFill>
                <a:srgbClr val="0070C0"/>
              </a:solidFill>
              <a:effectLst/>
              <a:latin typeface="Times New Roman" panose="02020603050405020304" pitchFamily="18" charset="0"/>
              <a:cs typeface="Times New Roman" panose="02020603050405020304" pitchFamily="18" charset="0"/>
            </a:rPr>
            <a:t>(Assign </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data into predefined </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classes)</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4928663" y="2914351"/>
        <a:ext cx="3223476" cy="548795"/>
      </dsp:txXfrm>
    </dsp:sp>
    <dsp:sp modelId="{E0295551-1EFE-4E89-82C1-0A2D183B40D3}">
      <dsp:nvSpPr>
        <dsp:cNvPr id="0" name=""/>
        <dsp:cNvSpPr/>
      </dsp:nvSpPr>
      <dsp:spPr>
        <a:xfrm rot="20953070">
          <a:off x="4234838" y="4075110"/>
          <a:ext cx="682778" cy="27878"/>
        </a:xfrm>
        <a:custGeom>
          <a:avLst/>
          <a:gdLst/>
          <a:ahLst/>
          <a:cxnLst/>
          <a:rect l="0" t="0" r="0" b="0"/>
          <a:pathLst>
            <a:path>
              <a:moveTo>
                <a:pt x="0" y="13939"/>
              </a:moveTo>
              <a:lnTo>
                <a:pt x="682778"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4559157" y="4071980"/>
        <a:ext cx="34138" cy="34138"/>
      </dsp:txXfrm>
    </dsp:sp>
    <dsp:sp modelId="{A3CA59C0-0A67-4928-9221-25C54A3897AE}">
      <dsp:nvSpPr>
        <dsp:cNvPr id="0" name=""/>
        <dsp:cNvSpPr/>
      </dsp:nvSpPr>
      <dsp:spPr>
        <a:xfrm>
          <a:off x="4911589" y="3605981"/>
          <a:ext cx="3260994" cy="83840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rgbClr val="7030A0"/>
              </a:solidFill>
              <a:effectLst/>
              <a:latin typeface="Times New Roman" panose="02020603050405020304" pitchFamily="18" charset="0"/>
              <a:cs typeface="Times New Roman" panose="02020603050405020304" pitchFamily="18" charset="0"/>
            </a:rPr>
            <a:t>Prediction</a:t>
          </a:r>
        </a:p>
        <a:p>
          <a:pPr lvl="0" algn="ctr" defTabSz="711200">
            <a:lnSpc>
              <a:spcPct val="90000"/>
            </a:lnSpc>
            <a:spcBef>
              <a:spcPct val="0"/>
            </a:spcBef>
            <a:spcAft>
              <a:spcPct val="35000"/>
            </a:spcAft>
          </a:pP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Predict a real value for a given data instance </a:t>
          </a: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4936145" y="3630537"/>
        <a:ext cx="3211882" cy="789293"/>
      </dsp:txXfrm>
    </dsp:sp>
    <dsp:sp modelId="{DDBC1CF7-BD34-44F7-9E2B-5B997D777B91}">
      <dsp:nvSpPr>
        <dsp:cNvPr id="0" name=""/>
        <dsp:cNvSpPr/>
      </dsp:nvSpPr>
      <dsp:spPr>
        <a:xfrm rot="3076465">
          <a:off x="4040154" y="4557194"/>
          <a:ext cx="1072145" cy="27878"/>
        </a:xfrm>
        <a:custGeom>
          <a:avLst/>
          <a:gdLst/>
          <a:ahLst/>
          <a:cxnLst/>
          <a:rect l="0" t="0" r="0" b="0"/>
          <a:pathLst>
            <a:path>
              <a:moveTo>
                <a:pt x="0" y="13939"/>
              </a:moveTo>
              <a:lnTo>
                <a:pt x="1072145" y="13939"/>
              </a:lnTo>
            </a:path>
          </a:pathLst>
        </a:custGeom>
        <a:no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0" i="0" kern="1200" dirty="0">
            <a:solidFill>
              <a:srgbClr val="0070C0"/>
            </a:solidFill>
            <a:latin typeface="Times New Roman" panose="02020603050405020304" pitchFamily="18" charset="0"/>
            <a:cs typeface="Times New Roman" panose="02020603050405020304" pitchFamily="18" charset="0"/>
          </a:endParaRPr>
        </a:p>
      </dsp:txBody>
      <dsp:txXfrm>
        <a:off x="4549423" y="4544329"/>
        <a:ext cx="53607" cy="53607"/>
      </dsp:txXfrm>
    </dsp:sp>
    <dsp:sp modelId="{3A2039D5-BEC4-4AC8-A316-A8E90AD27F49}">
      <dsp:nvSpPr>
        <dsp:cNvPr id="0" name=""/>
        <dsp:cNvSpPr/>
      </dsp:nvSpPr>
      <dsp:spPr>
        <a:xfrm>
          <a:off x="4911589" y="4570147"/>
          <a:ext cx="3319817" cy="83840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u="none" kern="1200" dirty="0" smtClean="0">
              <a:solidFill>
                <a:srgbClr val="7030A0"/>
              </a:solidFill>
              <a:effectLst/>
              <a:latin typeface="Times New Roman" panose="02020603050405020304" pitchFamily="18" charset="0"/>
              <a:cs typeface="Times New Roman" panose="02020603050405020304" pitchFamily="18" charset="0"/>
            </a:rPr>
            <a:t>Regression</a:t>
          </a:r>
        </a:p>
        <a:p>
          <a:pPr lvl="0" algn="ctr" defTabSz="711200">
            <a:lnSpc>
              <a:spcPct val="90000"/>
            </a:lnSpc>
            <a:spcBef>
              <a:spcPct val="0"/>
            </a:spcBef>
            <a:spcAft>
              <a:spcPct val="35000"/>
            </a:spcAft>
          </a:pP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Maps </a:t>
          </a:r>
          <a:r>
            <a:rPr lang="en-IN" sz="1300" b="0" i="0" kern="1200" dirty="0" smtClean="0">
              <a:solidFill>
                <a:srgbClr val="0070C0"/>
              </a:solidFill>
              <a:effectLst/>
              <a:latin typeface="Times New Roman" panose="02020603050405020304" pitchFamily="18" charset="0"/>
              <a:cs typeface="Times New Roman" panose="02020603050405020304" pitchFamily="18" charset="0"/>
            </a:rPr>
            <a:t>data item to a real valued prediction variable</a:t>
          </a:r>
          <a:r>
            <a:rPr lang="en-US" sz="1300" b="0" i="0" kern="1200" dirty="0" smtClean="0">
              <a:solidFill>
                <a:srgbClr val="0070C0"/>
              </a:solidFill>
              <a:effectLst/>
              <a:latin typeface="Times New Roman" panose="02020603050405020304" pitchFamily="18" charset="0"/>
              <a:cs typeface="Times New Roman" panose="02020603050405020304" pitchFamily="18" charset="0"/>
            </a:rPr>
            <a:t>)</a:t>
          </a:r>
          <a:endParaRPr lang="en-IN" sz="1300" b="0" i="0" kern="1200" dirty="0">
            <a:solidFill>
              <a:srgbClr val="0070C0"/>
            </a:solidFill>
            <a:effectLst/>
            <a:latin typeface="Times New Roman" panose="02020603050405020304" pitchFamily="18" charset="0"/>
            <a:cs typeface="Times New Roman" panose="02020603050405020304" pitchFamily="18" charset="0"/>
          </a:endParaRPr>
        </a:p>
      </dsp:txBody>
      <dsp:txXfrm>
        <a:off x="4936145" y="4594703"/>
        <a:ext cx="3270705" cy="789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81118-45E6-41B8-9B7F-4160DAA84305}">
      <dsp:nvSpPr>
        <dsp:cNvPr id="0" name=""/>
        <dsp:cNvSpPr/>
      </dsp:nvSpPr>
      <dsp:spPr>
        <a:xfrm>
          <a:off x="2214607" y="1311046"/>
          <a:ext cx="1666396" cy="1441500"/>
        </a:xfrm>
        <a:prstGeom prst="hexagon">
          <a:avLst>
            <a:gd name="adj" fmla="val 28570"/>
            <a:gd name="vf" fmla="val 11547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Data Mining Technologies</a:t>
          </a:r>
          <a:endParaRPr lang="en-IN" sz="1200" b="1" kern="1200" dirty="0">
            <a:solidFill>
              <a:schemeClr val="tx1"/>
            </a:solidFill>
          </a:endParaRPr>
        </a:p>
      </dsp:txBody>
      <dsp:txXfrm>
        <a:off x="2490752" y="1549923"/>
        <a:ext cx="1114106" cy="963746"/>
      </dsp:txXfrm>
    </dsp:sp>
    <dsp:sp modelId="{048709CB-CE48-45F4-BDB5-FF348D8D9951}">
      <dsp:nvSpPr>
        <dsp:cNvPr id="0" name=""/>
        <dsp:cNvSpPr/>
      </dsp:nvSpPr>
      <dsp:spPr>
        <a:xfrm>
          <a:off x="3258092" y="62138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C6AA8-7C76-453D-B2AE-4B836F1323BF}">
      <dsp:nvSpPr>
        <dsp:cNvPr id="0" name=""/>
        <dsp:cNvSpPr/>
      </dsp:nvSpPr>
      <dsp:spPr>
        <a:xfrm>
          <a:off x="2368106" y="0"/>
          <a:ext cx="1365600" cy="1181404"/>
        </a:xfrm>
        <a:prstGeom prst="hexagon">
          <a:avLst>
            <a:gd name="adj" fmla="val 28570"/>
            <a:gd name="vf" fmla="val 11547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Machine Learning</a:t>
          </a:r>
          <a:endParaRPr lang="en-IN" sz="1200" b="1" kern="1200" dirty="0">
            <a:solidFill>
              <a:schemeClr val="tx1"/>
            </a:solidFill>
          </a:endParaRPr>
        </a:p>
      </dsp:txBody>
      <dsp:txXfrm>
        <a:off x="2594415" y="195784"/>
        <a:ext cx="912982" cy="789836"/>
      </dsp:txXfrm>
    </dsp:sp>
    <dsp:sp modelId="{F037430E-1466-45B3-BE8F-C93C3D61B1FC}">
      <dsp:nvSpPr>
        <dsp:cNvPr id="0" name=""/>
        <dsp:cNvSpPr/>
      </dsp:nvSpPr>
      <dsp:spPr>
        <a:xfrm>
          <a:off x="3991865" y="163413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7C4B5-CBFA-4ADE-BE25-AD6A4339167F}">
      <dsp:nvSpPr>
        <dsp:cNvPr id="0" name=""/>
        <dsp:cNvSpPr/>
      </dsp:nvSpPr>
      <dsp:spPr>
        <a:xfrm>
          <a:off x="3620521" y="726643"/>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Statistics</a:t>
          </a:r>
          <a:endParaRPr lang="en-IN" sz="1200" b="1" kern="1200" dirty="0">
            <a:solidFill>
              <a:schemeClr val="tx1"/>
            </a:solidFill>
          </a:endParaRPr>
        </a:p>
      </dsp:txBody>
      <dsp:txXfrm>
        <a:off x="3846830" y="922427"/>
        <a:ext cx="912982" cy="789836"/>
      </dsp:txXfrm>
    </dsp:sp>
    <dsp:sp modelId="{A179ED17-510D-4BE9-B0CF-9B093FE73D50}">
      <dsp:nvSpPr>
        <dsp:cNvPr id="0" name=""/>
        <dsp:cNvSpPr/>
      </dsp:nvSpPr>
      <dsp:spPr>
        <a:xfrm>
          <a:off x="3482139" y="277733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A1CED-325F-482B-95D1-C80C25C7F5CB}">
      <dsp:nvSpPr>
        <dsp:cNvPr id="0" name=""/>
        <dsp:cNvSpPr/>
      </dsp:nvSpPr>
      <dsp:spPr>
        <a:xfrm>
          <a:off x="3620521" y="2155139"/>
          <a:ext cx="1365600" cy="1181404"/>
        </a:xfrm>
        <a:prstGeom prst="hexagon">
          <a:avLst>
            <a:gd name="adj" fmla="val 28570"/>
            <a:gd name="vf" fmla="val 11547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Pattern recognition</a:t>
          </a:r>
          <a:endParaRPr lang="en-IN" sz="1200" b="1" kern="1200" dirty="0">
            <a:solidFill>
              <a:schemeClr val="tx1"/>
            </a:solidFill>
          </a:endParaRPr>
        </a:p>
      </dsp:txBody>
      <dsp:txXfrm>
        <a:off x="3846830" y="2350923"/>
        <a:ext cx="912982" cy="789836"/>
      </dsp:txXfrm>
    </dsp:sp>
    <dsp:sp modelId="{24ECD8C7-439D-456E-873F-A6ACF2C8252D}">
      <dsp:nvSpPr>
        <dsp:cNvPr id="0" name=""/>
        <dsp:cNvSpPr/>
      </dsp:nvSpPr>
      <dsp:spPr>
        <a:xfrm>
          <a:off x="2217708" y="2896006"/>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261FE-6D18-4E22-9F56-73F880A660D9}">
      <dsp:nvSpPr>
        <dsp:cNvPr id="0" name=""/>
        <dsp:cNvSpPr/>
      </dsp:nvSpPr>
      <dsp:spPr>
        <a:xfrm>
          <a:off x="2368106" y="2882595"/>
          <a:ext cx="1365600" cy="1181404"/>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Data warehouse</a:t>
          </a:r>
          <a:endParaRPr lang="en-IN" sz="1200" b="1" kern="1200" dirty="0">
            <a:solidFill>
              <a:schemeClr val="tx1"/>
            </a:solidFill>
          </a:endParaRPr>
        </a:p>
      </dsp:txBody>
      <dsp:txXfrm>
        <a:off x="2594415" y="3078379"/>
        <a:ext cx="912982" cy="789836"/>
      </dsp:txXfrm>
    </dsp:sp>
    <dsp:sp modelId="{BA02E849-F4A3-4643-99BB-4E173E7ABA85}">
      <dsp:nvSpPr>
        <dsp:cNvPr id="0" name=""/>
        <dsp:cNvSpPr/>
      </dsp:nvSpPr>
      <dsp:spPr>
        <a:xfrm>
          <a:off x="1471919" y="188366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AC0DC-E99A-4712-8E57-0C5307DE8CD1}">
      <dsp:nvSpPr>
        <dsp:cNvPr id="0" name=""/>
        <dsp:cNvSpPr/>
      </dsp:nvSpPr>
      <dsp:spPr>
        <a:xfrm>
          <a:off x="1109878" y="2155952"/>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Information retrieval</a:t>
          </a:r>
          <a:endParaRPr lang="en-IN" sz="1200" b="1" kern="1200" dirty="0">
            <a:solidFill>
              <a:schemeClr val="tx1"/>
            </a:solidFill>
          </a:endParaRPr>
        </a:p>
      </dsp:txBody>
      <dsp:txXfrm>
        <a:off x="1336187" y="2351736"/>
        <a:ext cx="912982" cy="789836"/>
      </dsp:txXfrm>
    </dsp:sp>
    <dsp:sp modelId="{0B570892-FBAB-4087-AEE7-6C4C19F18195}">
      <dsp:nvSpPr>
        <dsp:cNvPr id="0" name=""/>
        <dsp:cNvSpPr/>
      </dsp:nvSpPr>
      <dsp:spPr>
        <a:xfrm>
          <a:off x="1109878" y="725017"/>
          <a:ext cx="1365600" cy="1181404"/>
        </a:xfrm>
        <a:prstGeom prst="hexagon">
          <a:avLst>
            <a:gd name="adj" fmla="val 28570"/>
            <a:gd name="vf" fmla="val 11547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dirty="0" smtClean="0">
              <a:solidFill>
                <a:schemeClr val="tx1"/>
              </a:solidFill>
            </a:rPr>
            <a:t>Visualization</a:t>
          </a:r>
          <a:endParaRPr lang="en-IN" sz="1200" b="1" kern="1200" dirty="0">
            <a:solidFill>
              <a:schemeClr val="tx1"/>
            </a:solidFill>
          </a:endParaRPr>
        </a:p>
      </dsp:txBody>
      <dsp:txXfrm>
        <a:off x="1336187" y="920801"/>
        <a:ext cx="912982" cy="789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ADC9D-88A2-48C5-B4B1-B1B77226C02C}">
      <dsp:nvSpPr>
        <dsp:cNvPr id="0" name=""/>
        <dsp:cNvSpPr/>
      </dsp:nvSpPr>
      <dsp:spPr>
        <a:xfrm>
          <a:off x="3149607" y="1750077"/>
          <a:ext cx="968625" cy="968625"/>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Data Mining Challenges</a:t>
          </a:r>
          <a:endParaRPr lang="en-IN" sz="1400" b="1" kern="1200" dirty="0">
            <a:solidFill>
              <a:schemeClr val="tx1"/>
            </a:solidFill>
          </a:endParaRPr>
        </a:p>
      </dsp:txBody>
      <dsp:txXfrm>
        <a:off x="3291459" y="1891929"/>
        <a:ext cx="684921" cy="684921"/>
      </dsp:txXfrm>
    </dsp:sp>
    <dsp:sp modelId="{2BFFA960-5871-4975-825F-38494B8F8ED3}">
      <dsp:nvSpPr>
        <dsp:cNvPr id="0" name=""/>
        <dsp:cNvSpPr/>
      </dsp:nvSpPr>
      <dsp:spPr>
        <a:xfrm rot="16200000">
          <a:off x="3482170" y="1272751"/>
          <a:ext cx="303498" cy="3991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b="1" kern="1200" dirty="0">
            <a:solidFill>
              <a:schemeClr val="tx1"/>
            </a:solidFill>
          </a:endParaRPr>
        </a:p>
      </dsp:txBody>
      <dsp:txXfrm>
        <a:off x="3527695" y="1398114"/>
        <a:ext cx="212449" cy="239515"/>
      </dsp:txXfrm>
    </dsp:sp>
    <dsp:sp modelId="{DB74D686-7B9E-4293-A3F5-54719A3C0398}">
      <dsp:nvSpPr>
        <dsp:cNvPr id="0" name=""/>
        <dsp:cNvSpPr/>
      </dsp:nvSpPr>
      <dsp:spPr>
        <a:xfrm>
          <a:off x="3046874" y="3346"/>
          <a:ext cx="1174091" cy="117409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Big Data</a:t>
          </a:r>
          <a:endParaRPr lang="en-IN" sz="1400" b="1" kern="1200" dirty="0">
            <a:solidFill>
              <a:schemeClr val="tx1"/>
            </a:solidFill>
          </a:endParaRPr>
        </a:p>
      </dsp:txBody>
      <dsp:txXfrm>
        <a:off x="3218816" y="175288"/>
        <a:ext cx="830207" cy="830207"/>
      </dsp:txXfrm>
    </dsp:sp>
    <dsp:sp modelId="{C51A1586-B898-46B8-B2C9-509733DFB0A8}">
      <dsp:nvSpPr>
        <dsp:cNvPr id="0" name=""/>
        <dsp:cNvSpPr/>
      </dsp:nvSpPr>
      <dsp:spPr>
        <a:xfrm>
          <a:off x="4244213" y="2034794"/>
          <a:ext cx="303498" cy="3991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b="1" kern="1200" dirty="0">
            <a:solidFill>
              <a:schemeClr val="tx1"/>
            </a:solidFill>
          </a:endParaRPr>
        </a:p>
      </dsp:txBody>
      <dsp:txXfrm>
        <a:off x="4244213" y="2114632"/>
        <a:ext cx="212449" cy="239515"/>
      </dsp:txXfrm>
    </dsp:sp>
    <dsp:sp modelId="{3247366F-060F-476B-990B-C9837B79D5FC}">
      <dsp:nvSpPr>
        <dsp:cNvPr id="0" name=""/>
        <dsp:cNvSpPr/>
      </dsp:nvSpPr>
      <dsp:spPr>
        <a:xfrm>
          <a:off x="4690872" y="1647344"/>
          <a:ext cx="1174091" cy="1174091"/>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Privacy &amp; Security</a:t>
          </a:r>
          <a:endParaRPr lang="en-IN" sz="1400" b="1" kern="1200" dirty="0">
            <a:solidFill>
              <a:schemeClr val="tx1"/>
            </a:solidFill>
          </a:endParaRPr>
        </a:p>
      </dsp:txBody>
      <dsp:txXfrm>
        <a:off x="4862814" y="1819286"/>
        <a:ext cx="830207" cy="830207"/>
      </dsp:txXfrm>
    </dsp:sp>
    <dsp:sp modelId="{DFF74E87-5CED-4FD3-B1A9-A09A764CE1A3}">
      <dsp:nvSpPr>
        <dsp:cNvPr id="0" name=""/>
        <dsp:cNvSpPr/>
      </dsp:nvSpPr>
      <dsp:spPr>
        <a:xfrm rot="5400000">
          <a:off x="3482170" y="2796837"/>
          <a:ext cx="303498" cy="3991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b="1" kern="1200" dirty="0">
            <a:solidFill>
              <a:schemeClr val="tx1"/>
            </a:solidFill>
          </a:endParaRPr>
        </a:p>
      </dsp:txBody>
      <dsp:txXfrm>
        <a:off x="3527695" y="2831151"/>
        <a:ext cx="212449" cy="239515"/>
      </dsp:txXfrm>
    </dsp:sp>
    <dsp:sp modelId="{384986D9-93FA-4BB5-B7CE-D0F7B8521C68}">
      <dsp:nvSpPr>
        <dsp:cNvPr id="0" name=""/>
        <dsp:cNvSpPr/>
      </dsp:nvSpPr>
      <dsp:spPr>
        <a:xfrm>
          <a:off x="3046874" y="3291341"/>
          <a:ext cx="1174091" cy="117409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Cost of Scale</a:t>
          </a:r>
          <a:endParaRPr lang="en-IN" sz="1400" b="1" kern="1200" dirty="0">
            <a:solidFill>
              <a:schemeClr val="tx1"/>
            </a:solidFill>
          </a:endParaRPr>
        </a:p>
      </dsp:txBody>
      <dsp:txXfrm>
        <a:off x="3218816" y="3463283"/>
        <a:ext cx="830207" cy="830207"/>
      </dsp:txXfrm>
    </dsp:sp>
    <dsp:sp modelId="{3EA2333E-3348-49E5-8318-364D8FA17C70}">
      <dsp:nvSpPr>
        <dsp:cNvPr id="0" name=""/>
        <dsp:cNvSpPr/>
      </dsp:nvSpPr>
      <dsp:spPr>
        <a:xfrm rot="10800000">
          <a:off x="2779663" y="2034794"/>
          <a:ext cx="261427" cy="3991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b="1" kern="1200" dirty="0">
            <a:solidFill>
              <a:schemeClr val="tx1"/>
            </a:solidFill>
          </a:endParaRPr>
        </a:p>
      </dsp:txBody>
      <dsp:txXfrm rot="10800000">
        <a:off x="2858091" y="2114632"/>
        <a:ext cx="182999" cy="239515"/>
      </dsp:txXfrm>
    </dsp:sp>
    <dsp:sp modelId="{046094CE-5A82-4A09-9B1D-293AD46B8CA6}">
      <dsp:nvSpPr>
        <dsp:cNvPr id="0" name=""/>
        <dsp:cNvSpPr/>
      </dsp:nvSpPr>
      <dsp:spPr>
        <a:xfrm>
          <a:off x="1323496" y="1647344"/>
          <a:ext cx="1332852" cy="117409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Overfitting</a:t>
          </a:r>
          <a:endParaRPr lang="en-IN" sz="1400" b="1" kern="1200" dirty="0">
            <a:solidFill>
              <a:schemeClr val="tx1"/>
            </a:solidFill>
          </a:endParaRPr>
        </a:p>
      </dsp:txBody>
      <dsp:txXfrm>
        <a:off x="1518688" y="1819286"/>
        <a:ext cx="942468" cy="8302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99CEB-8451-4301-A09D-DF97C651EC7A}" type="datetimeFigureOut">
              <a:rPr lang="en-IN" smtClean="0"/>
              <a:t>12-06-2020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AECD7-6528-4B77-BDDD-CB182B3E9AF5}" type="slidenum">
              <a:rPr lang="en-IN" smtClean="0"/>
              <a:t>‹#›</a:t>
            </a:fld>
            <a:endParaRPr lang="en-IN" dirty="0"/>
          </a:p>
        </p:txBody>
      </p:sp>
    </p:spTree>
    <p:extLst>
      <p:ext uri="{BB962C8B-B14F-4D97-AF65-F5344CB8AC3E}">
        <p14:creationId xmlns:p14="http://schemas.microsoft.com/office/powerpoint/2010/main" val="289719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2AECD7-6528-4B77-BDDD-CB182B3E9AF5}" type="slidenum">
              <a:rPr lang="en-IN" smtClean="0"/>
              <a:t>8</a:t>
            </a:fld>
            <a:endParaRPr lang="en-IN" dirty="0"/>
          </a:p>
        </p:txBody>
      </p:sp>
    </p:spTree>
    <p:extLst>
      <p:ext uri="{BB962C8B-B14F-4D97-AF65-F5344CB8AC3E}">
        <p14:creationId xmlns:p14="http://schemas.microsoft.com/office/powerpoint/2010/main" val="100638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212095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136339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334562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213105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49513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242503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315291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282181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201489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346264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192C-5605-42EF-89AA-D28DC140E98E}" type="datetimeFigureOut">
              <a:rPr lang="en-IN" smtClean="0"/>
              <a:t>12-06-2020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C5DDDB6-DE0E-4D4C-8210-6A519B06CCB7}" type="slidenum">
              <a:rPr lang="en-IN" smtClean="0"/>
              <a:t>‹#›</a:t>
            </a:fld>
            <a:endParaRPr lang="en-IN" dirty="0"/>
          </a:p>
        </p:txBody>
      </p:sp>
    </p:spTree>
    <p:extLst>
      <p:ext uri="{BB962C8B-B14F-4D97-AF65-F5344CB8AC3E}">
        <p14:creationId xmlns:p14="http://schemas.microsoft.com/office/powerpoint/2010/main" val="136467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192C-5605-42EF-89AA-D28DC140E98E}" type="datetimeFigureOut">
              <a:rPr lang="en-IN" smtClean="0"/>
              <a:t>12-06-2020</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DDB6-DE0E-4D4C-8210-6A519B06CCB7}" type="slidenum">
              <a:rPr lang="en-IN" smtClean="0"/>
              <a:t>‹#›</a:t>
            </a:fld>
            <a:endParaRPr lang="en-IN" dirty="0"/>
          </a:p>
        </p:txBody>
      </p:sp>
    </p:spTree>
    <p:extLst>
      <p:ext uri="{BB962C8B-B14F-4D97-AF65-F5344CB8AC3E}">
        <p14:creationId xmlns:p14="http://schemas.microsoft.com/office/powerpoint/2010/main" val="96381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3382144" y="4058795"/>
            <a:ext cx="6768752" cy="1815882"/>
          </a:xfrm>
          <a:prstGeom prst="rect">
            <a:avLst/>
          </a:prstGeom>
          <a:noFill/>
        </p:spPr>
        <p:txBody>
          <a:bodyPr wrap="square" rtlCol="0">
            <a:spAutoFit/>
          </a:bodyPr>
          <a:lstStyle/>
          <a:p>
            <a:r>
              <a:rPr lang="en-US" sz="2800" b="1" dirty="0" smtClean="0">
                <a:solidFill>
                  <a:srgbClr val="00B050"/>
                </a:solidFill>
              </a:rPr>
              <a:t>Dr. V. </a:t>
            </a:r>
            <a:r>
              <a:rPr lang="en-US" sz="2800" b="1" dirty="0" smtClean="0">
                <a:solidFill>
                  <a:srgbClr val="00B050"/>
                </a:solidFill>
              </a:rPr>
              <a:t>Shyamala</a:t>
            </a:r>
            <a:r>
              <a:rPr lang="en-US" sz="2800" b="1" dirty="0" smtClean="0">
                <a:solidFill>
                  <a:srgbClr val="00B050"/>
                </a:solidFill>
              </a:rPr>
              <a:t> Susan,</a:t>
            </a:r>
          </a:p>
          <a:p>
            <a:r>
              <a:rPr lang="en-US" sz="2800" b="1" dirty="0" smtClean="0">
                <a:solidFill>
                  <a:srgbClr val="00B050"/>
                </a:solidFill>
              </a:rPr>
              <a:t>Head, Asst. Professor,</a:t>
            </a:r>
          </a:p>
          <a:p>
            <a:r>
              <a:rPr lang="en-US" sz="2800" b="1" dirty="0" smtClean="0">
                <a:solidFill>
                  <a:srgbClr val="00B050"/>
                </a:solidFill>
              </a:rPr>
              <a:t>A.P.C. </a:t>
            </a:r>
            <a:r>
              <a:rPr lang="en-US" sz="2800" b="1" dirty="0" smtClean="0">
                <a:solidFill>
                  <a:srgbClr val="00B050"/>
                </a:solidFill>
              </a:rPr>
              <a:t>Mahalaxmi</a:t>
            </a:r>
            <a:r>
              <a:rPr lang="en-US" sz="2800" b="1" dirty="0" smtClean="0">
                <a:solidFill>
                  <a:srgbClr val="00B050"/>
                </a:solidFill>
              </a:rPr>
              <a:t> College for Women,</a:t>
            </a:r>
          </a:p>
          <a:p>
            <a:r>
              <a:rPr lang="en-US" sz="2800" b="1" dirty="0" smtClean="0">
                <a:solidFill>
                  <a:srgbClr val="00B050"/>
                </a:solidFill>
              </a:rPr>
              <a:t>Thoothukudi</a:t>
            </a:r>
            <a:r>
              <a:rPr lang="en-US" sz="2800" b="1" dirty="0" smtClean="0">
                <a:solidFill>
                  <a:srgbClr val="00B050"/>
                </a:solidFill>
              </a:rPr>
              <a:t> -628 002.</a:t>
            </a:r>
            <a:endParaRPr lang="en-IN" sz="2800" b="1" dirty="0">
              <a:solidFill>
                <a:srgbClr val="00B050"/>
              </a:solidFill>
            </a:endParaRPr>
          </a:p>
        </p:txBody>
      </p:sp>
      <p:sp>
        <p:nvSpPr>
          <p:cNvPr id="2" name="Rectangle 1"/>
          <p:cNvSpPr/>
          <p:nvPr/>
        </p:nvSpPr>
        <p:spPr>
          <a:xfrm>
            <a:off x="1331640" y="103565"/>
            <a:ext cx="6274090" cy="1569660"/>
          </a:xfrm>
          <a:prstGeom prst="rect">
            <a:avLst/>
          </a:prstGeom>
        </p:spPr>
        <p:txBody>
          <a:bodyPr wrap="none">
            <a:spAutoFit/>
          </a:bodyPr>
          <a:lstStyle/>
          <a:p>
            <a:r>
              <a:rPr lang="en-US" sz="2800" b="1" dirty="0" smtClean="0">
                <a:solidFill>
                  <a:srgbClr val="0070C0"/>
                </a:solidFill>
              </a:rPr>
              <a:t>                    </a:t>
            </a:r>
            <a:r>
              <a:rPr lang="en-US" sz="4000" b="1" dirty="0" smtClean="0">
                <a:solidFill>
                  <a:srgbClr val="0070C0"/>
                </a:solidFill>
              </a:rPr>
              <a:t>Data Mining : </a:t>
            </a:r>
          </a:p>
          <a:p>
            <a:endParaRPr lang="en-US" sz="2800" b="1" dirty="0" smtClean="0">
              <a:solidFill>
                <a:srgbClr val="0070C0"/>
              </a:solidFill>
            </a:endParaRPr>
          </a:p>
          <a:p>
            <a:r>
              <a:rPr lang="en-US" sz="2800" b="1" dirty="0" smtClean="0">
                <a:solidFill>
                  <a:srgbClr val="0070C0"/>
                </a:solidFill>
              </a:rPr>
              <a:t>Introduction </a:t>
            </a:r>
            <a:r>
              <a:rPr lang="en-US" sz="2800" b="1" dirty="0">
                <a:solidFill>
                  <a:srgbClr val="0070C0"/>
                </a:solidFill>
              </a:rPr>
              <a:t>to C</a:t>
            </a:r>
            <a:r>
              <a:rPr lang="en-US" sz="2800" b="1" dirty="0" smtClean="0">
                <a:solidFill>
                  <a:srgbClr val="0070C0"/>
                </a:solidFill>
              </a:rPr>
              <a:t>oncepts and Techniques</a:t>
            </a:r>
            <a:endParaRPr lang="en-IN" sz="2800" dirty="0">
              <a:solidFill>
                <a:srgbClr val="0070C0"/>
              </a:solidFill>
            </a:endParaRPr>
          </a:p>
        </p:txBody>
      </p:sp>
    </p:spTree>
    <p:extLst>
      <p:ext uri="{BB962C8B-B14F-4D97-AF65-F5344CB8AC3E}">
        <p14:creationId xmlns:p14="http://schemas.microsoft.com/office/powerpoint/2010/main" val="632908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1134363" y="260648"/>
            <a:ext cx="6875280" cy="646331"/>
          </a:xfrm>
          <a:prstGeom prst="rect">
            <a:avLst/>
          </a:prstGeom>
          <a:noFill/>
        </p:spPr>
        <p:txBody>
          <a:bodyPr wrap="none" rtlCol="0">
            <a:spAutoFit/>
          </a:bodyPr>
          <a:lstStyle/>
          <a:p>
            <a:pPr algn="ctr"/>
            <a:r>
              <a:rPr lang="en-IN" sz="3600" b="1" dirty="0" smtClean="0">
                <a:solidFill>
                  <a:srgbClr val="0070C0"/>
                </a:solidFill>
              </a:rPr>
              <a:t>Major Components of </a:t>
            </a:r>
            <a:r>
              <a:rPr lang="en-US" sz="3600" b="1" dirty="0" smtClean="0">
                <a:solidFill>
                  <a:srgbClr val="0070C0"/>
                </a:solidFill>
              </a:rPr>
              <a:t>KDD Process</a:t>
            </a:r>
            <a:endParaRPr lang="en-IN" sz="3600" b="1" dirty="0">
              <a:solidFill>
                <a:srgbClr val="0070C0"/>
              </a:solidFill>
            </a:endParaRPr>
          </a:p>
        </p:txBody>
      </p:sp>
      <p:sp>
        <p:nvSpPr>
          <p:cNvPr id="2" name="Rectangle 1"/>
          <p:cNvSpPr/>
          <p:nvPr/>
        </p:nvSpPr>
        <p:spPr>
          <a:xfrm>
            <a:off x="179512" y="1052736"/>
            <a:ext cx="8964488" cy="923330"/>
          </a:xfrm>
          <a:prstGeom prst="rect">
            <a:avLst/>
          </a:prstGeom>
        </p:spPr>
        <p:txBody>
          <a:bodyPr wrap="square">
            <a:spAutoFit/>
          </a:bodyPr>
          <a:lstStyle/>
          <a:p>
            <a:r>
              <a:rPr lang="en-IN" dirty="0">
                <a:latin typeface="Times New Roman" panose="02020603050405020304" pitchFamily="18" charset="0"/>
                <a:cs typeface="Times New Roman" panose="02020603050405020304" pitchFamily="18" charset="0"/>
              </a:rPr>
              <a:t>Data mining systems' significant components are a </a:t>
            </a:r>
            <a:r>
              <a:rPr lang="en-IN" b="1" dirty="0" smtClean="0">
                <a:solidFill>
                  <a:srgbClr val="00B050"/>
                </a:solidFill>
                <a:latin typeface="Times New Roman" panose="02020603050405020304" pitchFamily="18" charset="0"/>
                <a:cs typeface="Times New Roman" panose="02020603050405020304" pitchFamily="18" charset="0"/>
              </a:rPr>
              <a:t>data </a:t>
            </a:r>
            <a:r>
              <a:rPr lang="en-IN" b="1" dirty="0">
                <a:solidFill>
                  <a:srgbClr val="00B050"/>
                </a:solidFill>
                <a:latin typeface="Times New Roman" panose="02020603050405020304" pitchFamily="18" charset="0"/>
                <a:cs typeface="Times New Roman" panose="02020603050405020304" pitchFamily="18" charset="0"/>
              </a:rPr>
              <a:t>source, data mining engine, data warehouse server, the pattern evaluation module, graphical user interface, and knowledge base</a:t>
            </a:r>
            <a:r>
              <a:rPr lang="en-IN" dirty="0">
                <a:latin typeface="Times New Roman" panose="02020603050405020304" pitchFamily="18" charset="0"/>
                <a:cs typeface="Times New Roman" panose="02020603050405020304" pitchFamily="18" charset="0"/>
              </a:rPr>
              <a:t>.</a:t>
            </a:r>
          </a:p>
        </p:txBody>
      </p:sp>
      <p:sp>
        <p:nvSpPr>
          <p:cNvPr id="5" name="Rectangle 4"/>
          <p:cNvSpPr/>
          <p:nvPr/>
        </p:nvSpPr>
        <p:spPr>
          <a:xfrm>
            <a:off x="4658002" y="4326310"/>
            <a:ext cx="4572000" cy="461665"/>
          </a:xfrm>
          <a:prstGeom prst="rect">
            <a:avLst/>
          </a:prstGeom>
        </p:spPr>
        <p:txBody>
          <a:bodyPr>
            <a:spAutoFit/>
          </a:bodyPr>
          <a:lstStyle/>
          <a:p>
            <a:r>
              <a:rPr lang="en-IN" sz="1200" dirty="0">
                <a:solidFill>
                  <a:srgbClr val="0070C0"/>
                </a:solidFill>
                <a:latin typeface="Times New Roman" panose="02020603050405020304" pitchFamily="18" charset="0"/>
                <a:cs typeface="Times New Roman" panose="02020603050405020304" pitchFamily="18" charset="0"/>
              </a:rPr>
              <a:t>The database or data warehouse server is composed of the original data ready for processing.</a:t>
            </a:r>
            <a:endParaRPr lang="en-IN" sz="12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58002" y="3489908"/>
            <a:ext cx="4572000" cy="830997"/>
          </a:xfrm>
          <a:prstGeom prst="rect">
            <a:avLst/>
          </a:prstGeom>
        </p:spPr>
        <p:txBody>
          <a:bodyPr>
            <a:spAutoFit/>
          </a:bodyPr>
          <a:lstStyle/>
          <a:p>
            <a:r>
              <a:rPr lang="en-IN" sz="1200" dirty="0" smtClean="0">
                <a:solidFill>
                  <a:srgbClr val="0070C0"/>
                </a:solidFill>
                <a:latin typeface="Times New Roman" panose="02020603050405020304" pitchFamily="18" charset="0"/>
                <a:cs typeface="Times New Roman" panose="02020603050405020304" pitchFamily="18" charset="0"/>
              </a:rPr>
              <a:t>Data mining engine contains </a:t>
            </a:r>
            <a:r>
              <a:rPr lang="en-IN" sz="1200" dirty="0">
                <a:solidFill>
                  <a:srgbClr val="0070C0"/>
                </a:solidFill>
                <a:latin typeface="Times New Roman" panose="02020603050405020304" pitchFamily="18" charset="0"/>
                <a:cs typeface="Times New Roman" panose="02020603050405020304" pitchFamily="18" charset="0"/>
              </a:rPr>
              <a:t>several modules </a:t>
            </a:r>
            <a:r>
              <a:rPr lang="en-IN" sz="1200" dirty="0" smtClean="0">
                <a:solidFill>
                  <a:srgbClr val="0070C0"/>
                </a:solidFill>
                <a:latin typeface="Times New Roman" panose="02020603050405020304" pitchFamily="18" charset="0"/>
                <a:cs typeface="Times New Roman" panose="02020603050405020304" pitchFamily="18" charset="0"/>
              </a:rPr>
              <a:t>for the </a:t>
            </a:r>
            <a:r>
              <a:rPr lang="en-IN" sz="1200" dirty="0" smtClean="0">
                <a:solidFill>
                  <a:srgbClr val="0070C0"/>
                </a:solidFill>
              </a:rPr>
              <a:t>operation</a:t>
            </a:r>
            <a:r>
              <a:rPr lang="en-IN" sz="1200" dirty="0">
                <a:solidFill>
                  <a:srgbClr val="0070C0"/>
                </a:solidFill>
              </a:rPr>
              <a:t> </a:t>
            </a:r>
            <a:endParaRPr lang="en-IN" sz="1200" dirty="0" smtClean="0">
              <a:solidFill>
                <a:srgbClr val="0070C0"/>
              </a:solidFill>
            </a:endParaRPr>
          </a:p>
          <a:p>
            <a:r>
              <a:rPr lang="en-IN" sz="1200" dirty="0" smtClean="0">
                <a:solidFill>
                  <a:srgbClr val="0070C0"/>
                </a:solidFill>
              </a:rPr>
              <a:t>of</a:t>
            </a:r>
            <a:r>
              <a:rPr lang="en-IN" sz="1200" dirty="0">
                <a:solidFill>
                  <a:srgbClr val="0070C0"/>
                </a:solidFill>
              </a:rPr>
              <a:t> </a:t>
            </a:r>
            <a:r>
              <a:rPr lang="en-IN" sz="1200" dirty="0" smtClean="0">
                <a:solidFill>
                  <a:srgbClr val="0070C0"/>
                </a:solidFill>
              </a:rPr>
              <a:t>data</a:t>
            </a:r>
            <a:r>
              <a:rPr lang="en-IN" sz="1200" dirty="0">
                <a:solidFill>
                  <a:srgbClr val="0070C0"/>
                </a:solidFill>
              </a:rPr>
              <a:t> mining </a:t>
            </a:r>
            <a:r>
              <a:rPr lang="en-IN" sz="1200" dirty="0" smtClean="0">
                <a:solidFill>
                  <a:srgbClr val="0070C0"/>
                </a:solidFill>
              </a:rPr>
              <a:t>tasks</a:t>
            </a:r>
            <a:r>
              <a:rPr lang="en-IN" sz="1200" dirty="0">
                <a:solidFill>
                  <a:srgbClr val="0070C0"/>
                </a:solidFill>
              </a:rPr>
              <a:t> such as classification of associations, clustering, prediction, analysis of time series, </a:t>
            </a:r>
            <a:r>
              <a:rPr lang="en-IN" sz="1200" dirty="0" err="1">
                <a:solidFill>
                  <a:srgbClr val="0070C0"/>
                </a:solidFill>
              </a:rPr>
              <a:t>etc</a:t>
            </a:r>
            <a:endParaRPr lang="en-IN" sz="1200" dirty="0">
              <a:solidFill>
                <a:srgbClr val="0070C0"/>
              </a:solidFill>
            </a:endParaRPr>
          </a:p>
          <a:p>
            <a:pPr>
              <a:tabLst>
                <a:tab pos="4391025" algn="l"/>
              </a:tabLst>
            </a:pPr>
            <a:r>
              <a:rPr lang="en-IN" sz="1200" dirty="0"/>
              <a:t> </a:t>
            </a:r>
          </a:p>
        </p:txBody>
      </p:sp>
      <p:sp>
        <p:nvSpPr>
          <p:cNvPr id="9" name="Rectangle 8"/>
          <p:cNvSpPr/>
          <p:nvPr/>
        </p:nvSpPr>
        <p:spPr>
          <a:xfrm>
            <a:off x="4658002" y="2984104"/>
            <a:ext cx="4572000" cy="276999"/>
          </a:xfrm>
          <a:prstGeom prst="rect">
            <a:avLst/>
          </a:prstGeom>
        </p:spPr>
        <p:txBody>
          <a:bodyPr>
            <a:spAutoFit/>
          </a:bodyPr>
          <a:lstStyle/>
          <a:p>
            <a:r>
              <a:rPr lang="en-IN" sz="1200" dirty="0" smtClean="0">
                <a:solidFill>
                  <a:srgbClr val="0070C0"/>
                </a:solidFill>
                <a:latin typeface="Times New Roman" panose="02020603050405020304" pitchFamily="18" charset="0"/>
                <a:cs typeface="Times New Roman" panose="02020603050405020304" pitchFamily="18" charset="0"/>
              </a:rPr>
              <a:t>Pattern evaluation module is responsible for searching patterns </a:t>
            </a:r>
            <a:endParaRPr lang="en-IN" sz="12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499992" y="2357529"/>
            <a:ext cx="4572000" cy="461665"/>
          </a:xfrm>
          <a:prstGeom prst="rect">
            <a:avLst/>
          </a:prstGeom>
        </p:spPr>
        <p:txBody>
          <a:bodyPr>
            <a:spAutoFit/>
          </a:bodyPr>
          <a:lstStyle/>
          <a:p>
            <a:pPr marL="182563"/>
            <a:r>
              <a:rPr lang="en-IN" sz="1200" dirty="0" smtClean="0">
                <a:solidFill>
                  <a:srgbClr val="0070C0"/>
                </a:solidFill>
                <a:latin typeface="Times New Roman" panose="02020603050405020304" pitchFamily="18" charset="0"/>
                <a:cs typeface="Times New Roman" panose="02020603050405020304" pitchFamily="18" charset="0"/>
              </a:rPr>
              <a:t>The Graphical User Interface </a:t>
            </a:r>
            <a:r>
              <a:rPr lang="en-IN" sz="1200" dirty="0">
                <a:solidFill>
                  <a:srgbClr val="0070C0"/>
                </a:solidFill>
                <a:latin typeface="Times New Roman" panose="02020603050405020304" pitchFamily="18" charset="0"/>
                <a:cs typeface="Times New Roman" panose="02020603050405020304" pitchFamily="18" charset="0"/>
              </a:rPr>
              <a:t>(GUI) module </a:t>
            </a:r>
            <a:r>
              <a:rPr lang="en-IN" sz="1200" dirty="0" smtClean="0">
                <a:solidFill>
                  <a:srgbClr val="0070C0"/>
                </a:solidFill>
                <a:latin typeface="Times New Roman" panose="02020603050405020304" pitchFamily="18" charset="0"/>
                <a:cs typeface="Times New Roman" panose="02020603050405020304" pitchFamily="18" charset="0"/>
              </a:rPr>
              <a:t>needs to communicate between    </a:t>
            </a:r>
            <a:r>
              <a:rPr lang="en-IN" sz="1200" dirty="0" smtClean="0">
                <a:solidFill>
                  <a:srgbClr val="0070C0"/>
                </a:solidFill>
                <a:latin typeface="Times New Roman" panose="02020603050405020304" pitchFamily="18" charset="0"/>
                <a:cs typeface="Times New Roman" panose="02020603050405020304" pitchFamily="18" charset="0"/>
              </a:rPr>
              <a:t>the </a:t>
            </a:r>
            <a:r>
              <a:rPr lang="en-IN" sz="1200" dirty="0">
                <a:solidFill>
                  <a:srgbClr val="0070C0"/>
                </a:solidFill>
                <a:latin typeface="Times New Roman" panose="02020603050405020304" pitchFamily="18" charset="0"/>
                <a:cs typeface="Times New Roman" panose="02020603050405020304" pitchFamily="18" charset="0"/>
              </a:rPr>
              <a:t>data mining system and the user.</a:t>
            </a:r>
          </a:p>
        </p:txBody>
      </p:sp>
      <p:sp>
        <p:nvSpPr>
          <p:cNvPr id="11" name="Rectangle 10"/>
          <p:cNvSpPr/>
          <p:nvPr/>
        </p:nvSpPr>
        <p:spPr>
          <a:xfrm>
            <a:off x="4658002" y="5073047"/>
            <a:ext cx="4572000" cy="461665"/>
          </a:xfrm>
          <a:prstGeom prst="rect">
            <a:avLst/>
          </a:prstGeom>
        </p:spPr>
        <p:txBody>
          <a:bodyPr>
            <a:spAutoFit/>
          </a:bodyPr>
          <a:lstStyle/>
          <a:p>
            <a:r>
              <a:rPr lang="en-IN" sz="1200" dirty="0" smtClean="0">
                <a:solidFill>
                  <a:srgbClr val="0070C0"/>
                </a:solidFill>
                <a:latin typeface="Times New Roman" panose="02020603050405020304" pitchFamily="18" charset="0"/>
                <a:cs typeface="Times New Roman" panose="02020603050405020304" pitchFamily="18" charset="0"/>
              </a:rPr>
              <a:t>Knowledge base is useful for sharing knowledge and managing user interface</a:t>
            </a:r>
            <a:endParaRPr lang="en-IN" sz="12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25594" y="2123679"/>
            <a:ext cx="4403621" cy="440526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p:cNvGrpSpPr/>
          <p:nvPr/>
        </p:nvGrpSpPr>
        <p:grpSpPr>
          <a:xfrm>
            <a:off x="548665" y="2268662"/>
            <a:ext cx="3951328" cy="4069316"/>
            <a:chOff x="0" y="908720"/>
            <a:chExt cx="6423782" cy="5321334"/>
          </a:xfrm>
          <a:solidFill>
            <a:schemeClr val="bg2"/>
          </a:solidFill>
        </p:grpSpPr>
        <p:sp>
          <p:nvSpPr>
            <p:cNvPr id="15" name="TextBox 14"/>
            <p:cNvSpPr txBox="1"/>
            <p:nvPr/>
          </p:nvSpPr>
          <p:spPr>
            <a:xfrm>
              <a:off x="467545" y="1372706"/>
              <a:ext cx="3187715" cy="402472"/>
            </a:xfrm>
            <a:prstGeom prst="rect">
              <a:avLst/>
            </a:prstGeom>
            <a:grpFill/>
            <a:ln>
              <a:solidFill>
                <a:schemeClr val="tx1"/>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Graphical User Interface</a:t>
              </a:r>
              <a:endParaRPr lang="en-IN"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67545" y="2276872"/>
              <a:ext cx="2463234" cy="402472"/>
            </a:xfrm>
            <a:prstGeom prst="rect">
              <a:avLst/>
            </a:prstGeom>
            <a:grpFill/>
            <a:ln>
              <a:solidFill>
                <a:schemeClr val="tx1"/>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Pattern Evaluation</a:t>
              </a:r>
            </a:p>
          </p:txBody>
        </p:sp>
        <p:sp>
          <p:nvSpPr>
            <p:cNvPr id="17" name="TextBox 16"/>
            <p:cNvSpPr txBox="1"/>
            <p:nvPr/>
          </p:nvSpPr>
          <p:spPr>
            <a:xfrm>
              <a:off x="467545" y="3140968"/>
              <a:ext cx="2684749" cy="402472"/>
            </a:xfrm>
            <a:prstGeom prst="rect">
              <a:avLst/>
            </a:prstGeom>
            <a:grpFill/>
            <a:ln>
              <a:solidFill>
                <a:schemeClr val="tx1"/>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Data Mining Engine</a:t>
              </a:r>
            </a:p>
          </p:txBody>
        </p:sp>
        <p:sp>
          <p:nvSpPr>
            <p:cNvPr id="18" name="TextBox 17"/>
            <p:cNvSpPr txBox="1"/>
            <p:nvPr/>
          </p:nvSpPr>
          <p:spPr>
            <a:xfrm>
              <a:off x="467545" y="4037002"/>
              <a:ext cx="4574131" cy="402472"/>
            </a:xfrm>
            <a:prstGeom prst="rect">
              <a:avLst/>
            </a:prstGeom>
            <a:grpFill/>
            <a:ln>
              <a:solidFill>
                <a:schemeClr val="tx1"/>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Database Or Data Warehouse Server</a:t>
              </a:r>
              <a:endParaRPr lang="en-IN"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0" y="4539858"/>
              <a:ext cx="2411760" cy="461665"/>
            </a:xfrm>
            <a:prstGeom prst="rect">
              <a:avLst/>
            </a:prstGeom>
            <a:grp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Data Cleaning &amp; Data Integration </a:t>
              </a:r>
              <a:endParaRPr lang="en-IN"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771800" y="4664169"/>
              <a:ext cx="716863" cy="276999"/>
            </a:xfrm>
            <a:prstGeom prst="rect">
              <a:avLst/>
            </a:prstGeom>
            <a:grp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Filtering</a:t>
              </a:r>
              <a:endParaRPr lang="en-IN" sz="1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316605" y="3569394"/>
              <a:ext cx="2107177" cy="362224"/>
            </a:xfrm>
            <a:prstGeom prst="rect">
              <a:avLst/>
            </a:prstGeom>
            <a:grpFill/>
            <a:ln>
              <a:solidFill>
                <a:schemeClr val="tx1"/>
              </a:solidFill>
            </a:ln>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Knowledge Base</a:t>
              </a:r>
              <a:endParaRPr lang="en-IN" sz="1200"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683568" y="908720"/>
              <a:ext cx="0" cy="46398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3568" y="1772816"/>
              <a:ext cx="0" cy="50405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3568" y="2676982"/>
              <a:ext cx="0" cy="46398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3568" y="3573016"/>
              <a:ext cx="0" cy="46398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3568" y="4437112"/>
              <a:ext cx="0" cy="7920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475656" y="4437112"/>
              <a:ext cx="0" cy="7920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059832" y="4437112"/>
              <a:ext cx="0" cy="792088"/>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411760" y="3573016"/>
              <a:ext cx="0" cy="46398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411760" y="2676982"/>
              <a:ext cx="0" cy="46398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411760" y="1772816"/>
              <a:ext cx="0" cy="50405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411760" y="908720"/>
              <a:ext cx="0" cy="46398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79512" y="5157192"/>
              <a:ext cx="1872208" cy="936104"/>
              <a:chOff x="323528" y="5301208"/>
              <a:chExt cx="1872208" cy="936104"/>
            </a:xfrm>
            <a:grpFill/>
          </p:grpSpPr>
          <p:sp>
            <p:nvSpPr>
              <p:cNvPr id="41" name="Flowchart: Magnetic Disk 40"/>
              <p:cNvSpPr/>
              <p:nvPr/>
            </p:nvSpPr>
            <p:spPr>
              <a:xfrm>
                <a:off x="323528" y="5301208"/>
                <a:ext cx="936104" cy="936104"/>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Flowchart: Magnetic Disk 41"/>
              <p:cNvSpPr/>
              <p:nvPr/>
            </p:nvSpPr>
            <p:spPr>
              <a:xfrm>
                <a:off x="1259632" y="5301208"/>
                <a:ext cx="936104" cy="936104"/>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4" name="Flowchart: Magnetic Disk 33"/>
            <p:cNvSpPr/>
            <p:nvPr/>
          </p:nvSpPr>
          <p:spPr>
            <a:xfrm>
              <a:off x="2627783" y="5157192"/>
              <a:ext cx="1492441" cy="1072862"/>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Flowchart: Magnetic Disk 34"/>
            <p:cNvSpPr/>
            <p:nvPr/>
          </p:nvSpPr>
          <p:spPr>
            <a:xfrm>
              <a:off x="4883249" y="1797396"/>
              <a:ext cx="1128912" cy="1559416"/>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6" name="Straight Arrow Connector 35"/>
            <p:cNvCxnSpPr>
              <a:endCxn id="17" idx="3"/>
            </p:cNvCxnSpPr>
            <p:nvPr/>
          </p:nvCxnSpPr>
          <p:spPr>
            <a:xfrm flipH="1">
              <a:off x="3152293" y="3140968"/>
              <a:ext cx="1779749" cy="20123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2891745" y="2368556"/>
              <a:ext cx="1952471" cy="9899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891745" y="2676982"/>
              <a:ext cx="1991505" cy="103946"/>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67505" y="5539298"/>
              <a:ext cx="1169360" cy="369333"/>
            </a:xfrm>
            <a:prstGeom prst="rect">
              <a:avLst/>
            </a:prstGeom>
            <a:grpFill/>
          </p:spPr>
          <p:txBody>
            <a:bodyPr wrap="none" rtlCol="0">
              <a:spAutoFit/>
            </a:bodyPr>
            <a:lstStyle/>
            <a:p>
              <a:r>
                <a:rPr lang="en-US" b="1" dirty="0" smtClean="0"/>
                <a:t>Databases</a:t>
              </a:r>
              <a:endParaRPr lang="en-IN" b="1" dirty="0"/>
            </a:p>
          </p:txBody>
        </p:sp>
        <p:sp>
          <p:nvSpPr>
            <p:cNvPr id="40" name="TextBox 39"/>
            <p:cNvSpPr txBox="1"/>
            <p:nvPr/>
          </p:nvSpPr>
          <p:spPr>
            <a:xfrm>
              <a:off x="2641618" y="5539298"/>
              <a:ext cx="1478604" cy="543335"/>
            </a:xfrm>
            <a:prstGeom prst="rect">
              <a:avLst/>
            </a:prstGeom>
            <a:grpFill/>
          </p:spPr>
          <p:txBody>
            <a:bodyPr wrap="square" rtlCol="0">
              <a:spAutoFit/>
            </a:bodyPr>
            <a:lstStyle/>
            <a:p>
              <a:r>
                <a:rPr lang="en-US" sz="1050" b="1" dirty="0" smtClean="0"/>
                <a:t>Data</a:t>
              </a:r>
            </a:p>
            <a:p>
              <a:r>
                <a:rPr lang="en-US" sz="1050" b="1" dirty="0" smtClean="0"/>
                <a:t>Warehouses</a:t>
              </a:r>
              <a:endParaRPr lang="en-IN" sz="1050" b="1" dirty="0"/>
            </a:p>
          </p:txBody>
        </p:sp>
      </p:grpSp>
    </p:spTree>
    <p:extLst>
      <p:ext uri="{BB962C8B-B14F-4D97-AF65-F5344CB8AC3E}">
        <p14:creationId xmlns:p14="http://schemas.microsoft.com/office/powerpoint/2010/main" val="25149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1942919" y="260648"/>
            <a:ext cx="5258171" cy="646331"/>
          </a:xfrm>
          <a:prstGeom prst="rect">
            <a:avLst/>
          </a:prstGeom>
          <a:noFill/>
        </p:spPr>
        <p:txBody>
          <a:bodyPr wrap="none" rtlCol="0">
            <a:spAutoFit/>
          </a:bodyPr>
          <a:lstStyle/>
          <a:p>
            <a:pPr algn="ctr"/>
            <a:r>
              <a:rPr lang="en-US" sz="3600" b="1" dirty="0" smtClean="0">
                <a:solidFill>
                  <a:srgbClr val="0070C0"/>
                </a:solidFill>
              </a:rPr>
              <a:t>Data Mining : KDD Process</a:t>
            </a:r>
            <a:endParaRPr lang="en-IN" sz="3600" b="1" dirty="0">
              <a:solidFill>
                <a:srgbClr val="0070C0"/>
              </a:solidFill>
            </a:endParaRPr>
          </a:p>
        </p:txBody>
      </p:sp>
      <p:sp>
        <p:nvSpPr>
          <p:cNvPr id="2" name="Rectangle 1"/>
          <p:cNvSpPr/>
          <p:nvPr/>
        </p:nvSpPr>
        <p:spPr>
          <a:xfrm>
            <a:off x="539552" y="1115452"/>
            <a:ext cx="7153497" cy="400110"/>
          </a:xfrm>
          <a:prstGeom prst="rect">
            <a:avLst/>
          </a:prstGeom>
        </p:spPr>
        <p:txBody>
          <a:bodyPr wrap="none">
            <a:spAutoFit/>
          </a:bodyPr>
          <a:lstStyle/>
          <a:p>
            <a:r>
              <a:rPr lang="en-IN" sz="2000" b="1" dirty="0" smtClean="0">
                <a:solidFill>
                  <a:srgbClr val="7030A0"/>
                </a:solidFill>
              </a:rPr>
              <a:t>Steps in Data Mining or Knowledge Discovery in Databases ( KDD)</a:t>
            </a:r>
            <a:endParaRPr lang="en-IN" sz="2000" b="1" dirty="0">
              <a:solidFill>
                <a:srgbClr val="7030A0"/>
              </a:solidFill>
            </a:endParaRPr>
          </a:p>
        </p:txBody>
      </p:sp>
      <p:grpSp>
        <p:nvGrpSpPr>
          <p:cNvPr id="7" name="Group 6"/>
          <p:cNvGrpSpPr/>
          <p:nvPr/>
        </p:nvGrpSpPr>
        <p:grpSpPr>
          <a:xfrm>
            <a:off x="260047" y="1569558"/>
            <a:ext cx="9568536" cy="4886411"/>
            <a:chOff x="148043" y="996117"/>
            <a:chExt cx="10230464" cy="5436046"/>
          </a:xfrm>
        </p:grpSpPr>
        <p:sp>
          <p:nvSpPr>
            <p:cNvPr id="8" name="TextBox 7"/>
            <p:cNvSpPr txBox="1"/>
            <p:nvPr/>
          </p:nvSpPr>
          <p:spPr>
            <a:xfrm>
              <a:off x="1326474" y="1260048"/>
              <a:ext cx="3356355" cy="445115"/>
            </a:xfrm>
            <a:prstGeom prst="rect">
              <a:avLst/>
            </a:prstGeom>
            <a:noFill/>
          </p:spPr>
          <p:txBody>
            <a:bodyPr wrap="none" rtlCol="0">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Interpretation / Evaluation</a:t>
              </a:r>
              <a:endParaRPr lang="en-IN" sz="20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77246" y="2239100"/>
              <a:ext cx="1650823" cy="445115"/>
            </a:xfrm>
            <a:prstGeom prst="rect">
              <a:avLst/>
            </a:prstGeom>
            <a:noFill/>
          </p:spPr>
          <p:txBody>
            <a:bodyPr wrap="none" rtlCol="0">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Data mining</a:t>
              </a:r>
              <a:endParaRPr lang="en-IN" sz="2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55891" y="3088704"/>
              <a:ext cx="2117209" cy="445115"/>
            </a:xfrm>
            <a:prstGeom prst="rect">
              <a:avLst/>
            </a:prstGeom>
            <a:noFill/>
          </p:spPr>
          <p:txBody>
            <a:bodyPr wrap="none" rtlCol="0">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Transformation</a:t>
              </a:r>
              <a:r>
                <a:rPr lang="en-US"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48044" y="4090042"/>
              <a:ext cx="2098100" cy="445115"/>
            </a:xfrm>
            <a:prstGeom prst="rect">
              <a:avLst/>
            </a:prstGeom>
            <a:noFill/>
          </p:spPr>
          <p:txBody>
            <a:bodyPr wrap="square" rtlCol="0">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Pre - Processing</a:t>
              </a:r>
              <a:endParaRPr lang="en-IN" sz="20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48043" y="4972810"/>
              <a:ext cx="1314900" cy="445115"/>
            </a:xfrm>
            <a:prstGeom prst="rect">
              <a:avLst/>
            </a:prstGeom>
            <a:noFill/>
          </p:spPr>
          <p:txBody>
            <a:bodyPr wrap="none" rtlCol="0">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Selection </a:t>
              </a:r>
              <a:endParaRPr lang="en-IN" sz="2000" b="1"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426443" y="1178818"/>
              <a:ext cx="1512168" cy="445115"/>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Knowledge </a:t>
              </a:r>
              <a:endParaRPr lang="en-IN"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33815" y="1783789"/>
              <a:ext cx="4754344" cy="410875"/>
            </a:xfrm>
            <a:prstGeom prst="rect">
              <a:avLst/>
            </a:prstGeom>
            <a:noFill/>
          </p:spPr>
          <p:txBody>
            <a:bodyPr wrap="none" rtlCol="0">
              <a:spAutoFit/>
            </a:bodyPr>
            <a:lstStyle/>
            <a:p>
              <a:r>
                <a:rPr lang="en-US" b="1" dirty="0" smtClean="0">
                  <a:solidFill>
                    <a:srgbClr val="92D050"/>
                  </a:solidFill>
                  <a:latin typeface="Times New Roman" panose="02020603050405020304" pitchFamily="18" charset="0"/>
                  <a:cs typeface="Times New Roman" panose="02020603050405020304" pitchFamily="18" charset="0"/>
                </a:rPr>
                <a:t>Data visualization and result interpretation</a:t>
              </a:r>
            </a:p>
          </p:txBody>
        </p:sp>
        <p:sp>
          <p:nvSpPr>
            <p:cNvPr id="15" name="TextBox 14"/>
            <p:cNvSpPr txBox="1"/>
            <p:nvPr/>
          </p:nvSpPr>
          <p:spPr>
            <a:xfrm>
              <a:off x="5227996" y="2299424"/>
              <a:ext cx="107273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Patterns </a:t>
              </a:r>
              <a:endParaRPr lang="en-IN"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60343" y="2780928"/>
              <a:ext cx="5918164" cy="719032"/>
            </a:xfrm>
            <a:prstGeom prst="rect">
              <a:avLst/>
            </a:prstGeom>
            <a:noFill/>
          </p:spPr>
          <p:txBody>
            <a:bodyPr wrap="square" rtlCol="0">
              <a:spAutoFit/>
            </a:bodyPr>
            <a:lstStyle/>
            <a:p>
              <a:r>
                <a:rPr lang="en-US" b="1" dirty="0" smtClean="0">
                  <a:solidFill>
                    <a:srgbClr val="92D050"/>
                  </a:solidFill>
                  <a:latin typeface="Times New Roman" panose="02020603050405020304" pitchFamily="18" charset="0"/>
                  <a:cs typeface="Times New Roman" panose="02020603050405020304" pitchFamily="18" charset="0"/>
                </a:rPr>
                <a:t>Model with algorithms such as clustering, regression and classification</a:t>
              </a:r>
              <a:endParaRPr lang="en-IN" b="1" dirty="0">
                <a:solidFill>
                  <a:srgbClr val="92D05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890666" y="3387478"/>
              <a:ext cx="198862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Transformed data</a:t>
              </a:r>
            </a:p>
          </p:txBody>
        </p:sp>
        <p:sp>
          <p:nvSpPr>
            <p:cNvPr id="18" name="TextBox 17"/>
            <p:cNvSpPr txBox="1"/>
            <p:nvPr/>
          </p:nvSpPr>
          <p:spPr>
            <a:xfrm>
              <a:off x="3745124" y="3840088"/>
              <a:ext cx="4350118" cy="410875"/>
            </a:xfrm>
            <a:prstGeom prst="rect">
              <a:avLst/>
            </a:prstGeom>
            <a:noFill/>
          </p:spPr>
          <p:txBody>
            <a:bodyPr wrap="square" rtlCol="0">
              <a:spAutoFit/>
            </a:bodyPr>
            <a:lstStyle/>
            <a:p>
              <a:r>
                <a:rPr lang="en-US" b="1" dirty="0" smtClean="0">
                  <a:solidFill>
                    <a:srgbClr val="92D050"/>
                  </a:solidFill>
                  <a:latin typeface="Times New Roman" panose="02020603050405020304" pitchFamily="18" charset="0"/>
                  <a:cs typeface="Times New Roman" panose="02020603050405020304" pitchFamily="18" charset="0"/>
                </a:rPr>
                <a:t>Dimension </a:t>
              </a:r>
              <a:r>
                <a:rPr lang="en-US" b="1" dirty="0" smtClean="0">
                  <a:solidFill>
                    <a:srgbClr val="92D050"/>
                  </a:solidFill>
                  <a:latin typeface="Times New Roman" panose="02020603050405020304" pitchFamily="18" charset="0"/>
                  <a:cs typeface="Times New Roman" panose="02020603050405020304" pitchFamily="18" charset="0"/>
                </a:rPr>
                <a:t>reduction. Factor </a:t>
              </a:r>
              <a:r>
                <a:rPr lang="en-US" b="1" dirty="0" smtClean="0">
                  <a:solidFill>
                    <a:srgbClr val="92D050"/>
                  </a:solidFill>
                  <a:latin typeface="Times New Roman" panose="02020603050405020304" pitchFamily="18" charset="0"/>
                  <a:cs typeface="Times New Roman" panose="02020603050405020304" pitchFamily="18" charset="0"/>
                </a:rPr>
                <a:t>analysis</a:t>
              </a:r>
              <a:endParaRPr lang="en-IN" b="1" dirty="0">
                <a:solidFill>
                  <a:srgbClr val="92D05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83959" y="4402797"/>
              <a:ext cx="169950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Processed data</a:t>
              </a:r>
            </a:p>
          </p:txBody>
        </p:sp>
        <p:sp>
          <p:nvSpPr>
            <p:cNvPr id="20" name="TextBox 19"/>
            <p:cNvSpPr txBox="1"/>
            <p:nvPr/>
          </p:nvSpPr>
          <p:spPr>
            <a:xfrm>
              <a:off x="2885980" y="4940574"/>
              <a:ext cx="5597581" cy="410875"/>
            </a:xfrm>
            <a:prstGeom prst="rect">
              <a:avLst/>
            </a:prstGeom>
            <a:noFill/>
          </p:spPr>
          <p:txBody>
            <a:bodyPr wrap="none" rtlCol="0">
              <a:spAutoFit/>
            </a:bodyPr>
            <a:lstStyle/>
            <a:p>
              <a:r>
                <a:rPr lang="en-US" b="1" dirty="0" smtClean="0">
                  <a:solidFill>
                    <a:srgbClr val="92D050"/>
                  </a:solidFill>
                  <a:latin typeface="Times New Roman" panose="02020603050405020304" pitchFamily="18" charset="0"/>
                  <a:cs typeface="Times New Roman" panose="02020603050405020304" pitchFamily="18" charset="0"/>
                </a:rPr>
                <a:t>Difference, or taking logarithm to be normalization</a:t>
              </a:r>
              <a:endParaRPr lang="en-IN" b="1" dirty="0">
                <a:solidFill>
                  <a:srgbClr val="92D05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569535" y="5399163"/>
              <a:ext cx="132113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Target data</a:t>
              </a:r>
              <a:endParaRPr lang="en-IN"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786765" y="6021288"/>
              <a:ext cx="5499204" cy="410875"/>
            </a:xfrm>
            <a:prstGeom prst="rect">
              <a:avLst/>
            </a:prstGeom>
            <a:noFill/>
          </p:spPr>
          <p:txBody>
            <a:bodyPr wrap="none" rtlCol="0">
              <a:spAutoFit/>
            </a:bodyPr>
            <a:lstStyle/>
            <a:p>
              <a:r>
                <a:rPr lang="en-US" b="1" dirty="0" smtClean="0">
                  <a:solidFill>
                    <a:srgbClr val="92D050"/>
                  </a:solidFill>
                  <a:latin typeface="Times New Roman" panose="02020603050405020304" pitchFamily="18" charset="0"/>
                  <a:cs typeface="Times New Roman" panose="02020603050405020304" pitchFamily="18" charset="0"/>
                </a:rPr>
                <a:t>Data collection and </a:t>
              </a:r>
              <a:r>
                <a:rPr lang="en-US" b="1" dirty="0" smtClean="0">
                  <a:solidFill>
                    <a:srgbClr val="92D050"/>
                  </a:solidFill>
                  <a:latin typeface="Times New Roman" panose="02020603050405020304" pitchFamily="18" charset="0"/>
                  <a:cs typeface="Times New Roman" panose="02020603050405020304" pitchFamily="18" charset="0"/>
                </a:rPr>
                <a:t>sampling. Correlation </a:t>
              </a:r>
              <a:r>
                <a:rPr lang="en-US" b="1" dirty="0" smtClean="0">
                  <a:solidFill>
                    <a:srgbClr val="92D050"/>
                  </a:solidFill>
                  <a:latin typeface="Times New Roman" panose="02020603050405020304" pitchFamily="18" charset="0"/>
                  <a:cs typeface="Times New Roman" panose="02020603050405020304" pitchFamily="18" charset="0"/>
                </a:rPr>
                <a:t>analysis</a:t>
              </a:r>
              <a:endParaRPr lang="en-IN" b="1" dirty="0">
                <a:solidFill>
                  <a:srgbClr val="92D050"/>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476028" y="996117"/>
              <a:ext cx="3528020" cy="4665131"/>
              <a:chOff x="1476028" y="996117"/>
              <a:chExt cx="2879948" cy="3729027"/>
            </a:xfrm>
          </p:grpSpPr>
          <p:pic>
            <p:nvPicPr>
              <p:cNvPr id="29" name="Picture 2" descr="https://yourfreetemplates.com/wp-content/uploads/2017/05/Knowledge_Discovery_in_Databases-e14941533322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005" t="11110" r="34264" b="67527"/>
              <a:stretch/>
            </p:blipFill>
            <p:spPr bwMode="auto">
              <a:xfrm>
                <a:off x="3708276" y="996117"/>
                <a:ext cx="647700" cy="9668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yourfreetemplates.com/wp-content/uploads/2017/05/Knowledge_Discovery_in_Databases-e14941533322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99" t="25930" r="44364" b="61260"/>
              <a:stretch/>
            </p:blipFill>
            <p:spPr bwMode="auto">
              <a:xfrm>
                <a:off x="3378746" y="2019618"/>
                <a:ext cx="533400" cy="5797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yourfreetemplates.com/wp-content/uploads/2017/05/Knowledge_Discovery_in_Databases-e14941533322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34" t="40746" r="53988" b="40520"/>
              <a:stretch/>
            </p:blipFill>
            <p:spPr bwMode="auto">
              <a:xfrm>
                <a:off x="2628156" y="2725132"/>
                <a:ext cx="704851" cy="8478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yourfreetemplates.com/wp-content/uploads/2017/05/Knowledge_Discovery_in_Databases-e14941533322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66" t="52830" r="65350" b="31260"/>
              <a:stretch/>
            </p:blipFill>
            <p:spPr bwMode="auto">
              <a:xfrm>
                <a:off x="1928639" y="3429000"/>
                <a:ext cx="771525" cy="7200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yourfreetemplates.com/wp-content/uploads/2017/05/Knowledge_Discovery_in_Databases-e14941533322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04" t="66481" r="74980" b="19200"/>
              <a:stretch/>
            </p:blipFill>
            <p:spPr bwMode="auto">
              <a:xfrm>
                <a:off x="1476028" y="4077072"/>
                <a:ext cx="628650" cy="6480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yourfreetemplates.com/wp-content/uploads/2017/05/Knowledge_Discovery_in_Databases-e149415333224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064" t="33319" r="51939" b="57841"/>
              <a:stretch/>
            </p:blipFill>
            <p:spPr bwMode="auto">
              <a:xfrm>
                <a:off x="3088829" y="2395334"/>
                <a:ext cx="361950" cy="40011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ounded Rectangle 23"/>
            <p:cNvSpPr/>
            <p:nvPr/>
          </p:nvSpPr>
          <p:spPr>
            <a:xfrm>
              <a:off x="5220072" y="1320734"/>
              <a:ext cx="2520280" cy="29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ounded Rectangle 24"/>
            <p:cNvSpPr/>
            <p:nvPr/>
          </p:nvSpPr>
          <p:spPr>
            <a:xfrm>
              <a:off x="2411760" y="5506490"/>
              <a:ext cx="2520280" cy="29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ounded Rectangle 25"/>
            <p:cNvSpPr/>
            <p:nvPr/>
          </p:nvSpPr>
          <p:spPr>
            <a:xfrm>
              <a:off x="3419872" y="4509120"/>
              <a:ext cx="2520280" cy="29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ounded Rectangle 26"/>
            <p:cNvSpPr/>
            <p:nvPr/>
          </p:nvSpPr>
          <p:spPr>
            <a:xfrm>
              <a:off x="3779912" y="3488814"/>
              <a:ext cx="2520280" cy="29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Rounded Rectangle 27"/>
            <p:cNvSpPr/>
            <p:nvPr/>
          </p:nvSpPr>
          <p:spPr>
            <a:xfrm>
              <a:off x="4788024" y="2389523"/>
              <a:ext cx="2520280" cy="29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2571258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p:cNvSpPr>
            <a:spLocks noGrp="1" noChangeArrowheads="1"/>
          </p:cNvSpPr>
          <p:nvPr/>
        </p:nvSpPr>
        <p:spPr bwMode="auto">
          <a:xfrm>
            <a:off x="827584" y="1375250"/>
            <a:ext cx="842493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r>
              <a:rPr lang="en-US" altLang="en-US" sz="1800" dirty="0" smtClean="0">
                <a:solidFill>
                  <a:schemeClr val="tx2">
                    <a:lumMod val="60000"/>
                    <a:lumOff val="40000"/>
                  </a:schemeClr>
                </a:solidFill>
                <a:latin typeface="Times New Roman" panose="02020603050405020304" pitchFamily="18" charset="0"/>
                <a:cs typeface="Times New Roman" panose="02020603050405020304" pitchFamily="18" charset="0"/>
              </a:rPr>
              <a:t>Data </a:t>
            </a:r>
            <a:r>
              <a:rPr lang="en-US" altLang="en-US" sz="1800" dirty="0">
                <a:solidFill>
                  <a:schemeClr val="tx2">
                    <a:lumMod val="60000"/>
                    <a:lumOff val="40000"/>
                  </a:schemeClr>
                </a:solidFill>
                <a:latin typeface="Times New Roman" panose="02020603050405020304" pitchFamily="18" charset="0"/>
                <a:cs typeface="Times New Roman" panose="02020603050405020304" pitchFamily="18" charset="0"/>
              </a:rPr>
              <a:t>cleaning </a:t>
            </a:r>
            <a:r>
              <a:rPr lang="en-US" altLang="en-US" sz="1800" dirty="0">
                <a:solidFill>
                  <a:srgbClr val="0070C0"/>
                </a:solidFill>
                <a:latin typeface="Times New Roman" panose="02020603050405020304" pitchFamily="18" charset="0"/>
                <a:cs typeface="Times New Roman" panose="02020603050405020304" pitchFamily="18" charset="0"/>
              </a:rPr>
              <a:t>and preprocessing</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a:t>
            </a:r>
            <a:r>
              <a:rPr lang="en-IN" sz="1800" dirty="0"/>
              <a:t>may </a:t>
            </a:r>
            <a:r>
              <a:rPr lang="en-IN" sz="1800" dirty="0" smtClean="0"/>
              <a:t>take</a:t>
            </a:r>
            <a:r>
              <a:rPr lang="en-IN" sz="1800" dirty="0"/>
              <a:t> 60 percent of the effort!) </a:t>
            </a:r>
          </a:p>
          <a:p>
            <a:pPr lvl="1">
              <a:lnSpc>
                <a:spcPct val="150000"/>
              </a:lnSpc>
              <a:spcBef>
                <a:spcPts val="0"/>
              </a:spcBef>
            </a:pPr>
            <a:r>
              <a:rPr lang="en-US" altLang="en-US" sz="1800" dirty="0" smtClean="0">
                <a:latin typeface="Times New Roman" panose="02020603050405020304" pitchFamily="18" charset="0"/>
                <a:cs typeface="Times New Roman" panose="02020603050405020304" pitchFamily="18" charset="0"/>
              </a:rPr>
              <a:t>Removes </a:t>
            </a:r>
            <a:r>
              <a:rPr lang="en-US" altLang="en-US" sz="1800" dirty="0" smtClean="0">
                <a:latin typeface="Times New Roman" panose="02020603050405020304" pitchFamily="18" charset="0"/>
                <a:cs typeface="Times New Roman" panose="02020603050405020304" pitchFamily="18" charset="0"/>
              </a:rPr>
              <a:t>noise and </a:t>
            </a:r>
            <a:r>
              <a:rPr lang="en-US" altLang="en-US" sz="1800" dirty="0" smtClean="0">
                <a:latin typeface="Times New Roman" panose="02020603050405020304" pitchFamily="18" charset="0"/>
                <a:cs typeface="Times New Roman" panose="02020603050405020304" pitchFamily="18" charset="0"/>
              </a:rPr>
              <a:t>data </a:t>
            </a:r>
            <a:endParaRPr lang="en-US" altLang="en-US" sz="1800" dirty="0" smtClean="0">
              <a:latin typeface="Times New Roman" panose="02020603050405020304" pitchFamily="18" charset="0"/>
              <a:cs typeface="Times New Roman" panose="02020603050405020304" pitchFamily="18" charset="0"/>
            </a:endParaRPr>
          </a:p>
          <a:p>
            <a:pPr>
              <a:lnSpc>
                <a:spcPct val="150000"/>
              </a:lnSpc>
              <a:spcBef>
                <a:spcPts val="0"/>
              </a:spcBef>
            </a:pPr>
            <a:r>
              <a:rPr lang="en-IN" sz="1800" dirty="0" smtClean="0">
                <a:solidFill>
                  <a:schemeClr val="tx2">
                    <a:lumMod val="60000"/>
                    <a:lumOff val="40000"/>
                  </a:schemeClr>
                </a:solidFill>
                <a:latin typeface="Times New Roman" panose="02020603050405020304" pitchFamily="18" charset="0"/>
                <a:cs typeface="Times New Roman" panose="02020603050405020304" pitchFamily="18" charset="0"/>
              </a:rPr>
              <a:t>Data integration</a:t>
            </a:r>
          </a:p>
          <a:p>
            <a:pPr lvl="1">
              <a:lnSpc>
                <a:spcPct val="150000"/>
              </a:lnSpc>
              <a:spcBef>
                <a:spcPts val="0"/>
              </a:spcBef>
            </a:pPr>
            <a:r>
              <a:rPr lang="en-IN" sz="1800" dirty="0" smtClean="0">
                <a:latin typeface="Times New Roman" panose="02020603050405020304" pitchFamily="18" charset="0"/>
                <a:cs typeface="Times New Roman" panose="02020603050405020304" pitchFamily="18" charset="0"/>
              </a:rPr>
              <a:t>Combines multiple sources of data</a:t>
            </a:r>
          </a:p>
          <a:p>
            <a:pPr>
              <a:lnSpc>
                <a:spcPct val="150000"/>
              </a:lnSpc>
              <a:spcBef>
                <a:spcPts val="0"/>
              </a:spcBef>
            </a:pPr>
            <a:r>
              <a:rPr lang="en-IN" sz="1800" dirty="0" smtClean="0">
                <a:latin typeface="Times New Roman" panose="02020603050405020304" pitchFamily="18" charset="0"/>
                <a:cs typeface="Times New Roman" panose="02020603050405020304" pitchFamily="18" charset="0"/>
              </a:rPr>
              <a:t> </a:t>
            </a:r>
            <a:r>
              <a:rPr lang="en-IN" sz="1800" dirty="0" smtClean="0">
                <a:solidFill>
                  <a:schemeClr val="tx2">
                    <a:lumMod val="60000"/>
                    <a:lumOff val="40000"/>
                  </a:schemeClr>
                </a:solidFill>
                <a:latin typeface="Times New Roman" panose="02020603050405020304" pitchFamily="18" charset="0"/>
                <a:cs typeface="Times New Roman" panose="02020603050405020304" pitchFamily="18" charset="0"/>
              </a:rPr>
              <a:t>Data selection </a:t>
            </a:r>
          </a:p>
          <a:p>
            <a:pPr lvl="1">
              <a:lnSpc>
                <a:spcPct val="150000"/>
              </a:lnSpc>
              <a:spcBef>
                <a:spcPts val="0"/>
              </a:spcBef>
            </a:pPr>
            <a:r>
              <a:rPr lang="en-IN" sz="1400" dirty="0" smtClean="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Relevant information is collected from the database</a:t>
            </a:r>
          </a:p>
          <a:p>
            <a:pPr>
              <a:lnSpc>
                <a:spcPct val="150000"/>
              </a:lnSpc>
              <a:spcBef>
                <a:spcPts val="0"/>
              </a:spcBef>
            </a:pPr>
            <a:r>
              <a:rPr lang="en-US" altLang="en-US" sz="1800" dirty="0" smtClean="0">
                <a:solidFill>
                  <a:schemeClr val="accent1"/>
                </a:solidFill>
                <a:latin typeface="Times New Roman" panose="02020603050405020304" pitchFamily="18" charset="0"/>
                <a:cs typeface="Times New Roman" panose="02020603050405020304" pitchFamily="18" charset="0"/>
              </a:rPr>
              <a:t>Data </a:t>
            </a:r>
            <a:r>
              <a:rPr lang="en-US" altLang="en-US" sz="1800" dirty="0">
                <a:solidFill>
                  <a:schemeClr val="accent1"/>
                </a:solidFill>
                <a:latin typeface="Times New Roman" panose="02020603050405020304" pitchFamily="18" charset="0"/>
                <a:cs typeface="Times New Roman" panose="02020603050405020304" pitchFamily="18" charset="0"/>
              </a:rPr>
              <a:t>reduction and transformation</a:t>
            </a:r>
            <a:r>
              <a:rPr lang="en-US" altLang="en-US" sz="1800" dirty="0" smtClean="0">
                <a:latin typeface="Times New Roman" panose="02020603050405020304" pitchFamily="18" charset="0"/>
                <a:cs typeface="Times New Roman" panose="02020603050405020304" pitchFamily="18" charset="0"/>
              </a:rPr>
              <a:t>:</a:t>
            </a:r>
          </a:p>
          <a:p>
            <a:pPr lvl="1">
              <a:lnSpc>
                <a:spcPct val="150000"/>
              </a:lnSpc>
              <a:spcBef>
                <a:spcPts val="0"/>
              </a:spcBef>
            </a:pPr>
            <a:r>
              <a:rPr lang="en-IN" sz="1600" dirty="0" smtClean="0">
                <a:latin typeface="Times New Roman" panose="02020603050405020304" pitchFamily="18" charset="0"/>
                <a:cs typeface="Times New Roman" panose="02020603050405020304" pitchFamily="18" charset="0"/>
              </a:rPr>
              <a:t>The Data </a:t>
            </a:r>
            <a:r>
              <a:rPr lang="en-IN" sz="1600" dirty="0" smtClean="0">
                <a:latin typeface="Times New Roman" panose="02020603050405020304" pitchFamily="18" charset="0"/>
                <a:cs typeface="Times New Roman" panose="02020603050405020304" pitchFamily="18" charset="0"/>
              </a:rPr>
              <a:t>is  </a:t>
            </a:r>
            <a:r>
              <a:rPr lang="en-IN" sz="1600" dirty="0">
                <a:latin typeface="Times New Roman" panose="02020603050405020304" pitchFamily="18" charset="0"/>
                <a:cs typeface="Times New Roman" panose="02020603050405020304" pitchFamily="18" charset="0"/>
              </a:rPr>
              <a:t>transformed </a:t>
            </a:r>
            <a:r>
              <a:rPr lang="en-IN" sz="1600" dirty="0" smtClean="0">
                <a:latin typeface="Times New Roman" panose="02020603050405020304" pitchFamily="18" charset="0"/>
                <a:cs typeface="Times New Roman" panose="02020603050405020304" pitchFamily="18" charset="0"/>
              </a:rPr>
              <a:t>into </a:t>
            </a:r>
            <a:r>
              <a:rPr lang="en-IN" sz="1600" dirty="0" smtClean="0">
                <a:latin typeface="Times New Roman" panose="02020603050405020304" pitchFamily="18" charset="0"/>
                <a:cs typeface="Times New Roman" panose="02020603050405020304" pitchFamily="18" charset="0"/>
              </a:rPr>
              <a:t>suitable forms for </a:t>
            </a:r>
            <a:r>
              <a:rPr lang="en-IN" sz="1600" dirty="0">
                <a:latin typeface="Times New Roman" panose="02020603050405020304" pitchFamily="18" charset="0"/>
                <a:cs typeface="Times New Roman" panose="02020603050405020304" pitchFamily="18" charset="0"/>
              </a:rPr>
              <a:t>mining </a:t>
            </a:r>
            <a:r>
              <a:rPr lang="en-IN" sz="1600" dirty="0" smtClean="0">
                <a:latin typeface="Times New Roman" panose="02020603050405020304" pitchFamily="18" charset="0"/>
                <a:cs typeface="Times New Roman" panose="02020603050405020304" pitchFamily="18" charset="0"/>
              </a:rPr>
              <a:t>by </a:t>
            </a:r>
            <a:r>
              <a:rPr lang="en-US" sz="1600" dirty="0" smtClean="0">
                <a:latin typeface="Times New Roman" panose="02020603050405020304" pitchFamily="18" charset="0"/>
                <a:cs typeface="Times New Roman" panose="02020603050405020304" pitchFamily="18" charset="0"/>
              </a:rPr>
              <a:t>selecting </a:t>
            </a:r>
            <a:r>
              <a:rPr lang="en-US" altLang="en-US" sz="1600" dirty="0" smtClean="0">
                <a:latin typeface="Times New Roman" panose="02020603050405020304" pitchFamily="18" charset="0"/>
                <a:cs typeface="Times New Roman" panose="02020603050405020304" pitchFamily="18" charset="0"/>
              </a:rPr>
              <a:t>functions </a:t>
            </a:r>
            <a:r>
              <a:rPr lang="en-US" altLang="en-US" sz="1600" dirty="0">
                <a:latin typeface="Times New Roman" panose="02020603050405020304" pitchFamily="18" charset="0"/>
                <a:cs typeface="Times New Roman" panose="02020603050405020304" pitchFamily="18" charset="0"/>
              </a:rPr>
              <a:t>of data mining (summarization, </a:t>
            </a:r>
            <a:r>
              <a:rPr lang="en-US" altLang="en-US" sz="1600" dirty="0">
                <a:latin typeface="Times New Roman" panose="02020603050405020304" pitchFamily="18" charset="0"/>
                <a:cs typeface="Times New Roman" panose="02020603050405020304" pitchFamily="18" charset="0"/>
              </a:rPr>
              <a:t>regression, classification</a:t>
            </a:r>
            <a:r>
              <a:rPr lang="en-US" altLang="en-US" sz="1600" dirty="0">
                <a:latin typeface="Times New Roman" panose="02020603050405020304" pitchFamily="18" charset="0"/>
                <a:cs typeface="Times New Roman" panose="02020603050405020304" pitchFamily="18" charset="0"/>
              </a:rPr>
              <a:t>, </a:t>
            </a:r>
            <a:r>
              <a:rPr lang="en-US" altLang="en-US" sz="1600" dirty="0" smtClean="0">
                <a:latin typeface="Times New Roman" panose="02020603050405020304" pitchFamily="18" charset="0"/>
                <a:cs typeface="Times New Roman" panose="02020603050405020304" pitchFamily="18" charset="0"/>
              </a:rPr>
              <a:t>association</a:t>
            </a:r>
            <a:r>
              <a:rPr lang="en-US" altLang="en-US" sz="1600" dirty="0">
                <a:latin typeface="Times New Roman" panose="02020603050405020304" pitchFamily="18" charset="0"/>
                <a:cs typeface="Times New Roman" panose="02020603050405020304" pitchFamily="18" charset="0"/>
              </a:rPr>
              <a:t>, clustering</a:t>
            </a:r>
            <a:r>
              <a:rPr lang="en-IN" sz="1600" dirty="0" smtClean="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for instance</a:t>
            </a:r>
            <a:endParaRPr lang="en-US" altLang="en-US" sz="1600" dirty="0" smtClean="0">
              <a:latin typeface="Times New Roman" panose="02020603050405020304" pitchFamily="18" charset="0"/>
              <a:cs typeface="Times New Roman" panose="02020603050405020304" pitchFamily="18" charset="0"/>
            </a:endParaRPr>
          </a:p>
          <a:p>
            <a:pPr>
              <a:lnSpc>
                <a:spcPct val="150000"/>
              </a:lnSpc>
              <a:spcBef>
                <a:spcPts val="0"/>
              </a:spcBef>
            </a:pPr>
            <a:r>
              <a:rPr lang="en-US" altLang="en-US" sz="1800" dirty="0" smtClean="0">
                <a:solidFill>
                  <a:schemeClr val="accent1"/>
                </a:solidFill>
                <a:latin typeface="Times New Roman" panose="02020603050405020304" pitchFamily="18" charset="0"/>
                <a:cs typeface="Times New Roman" panose="02020603050405020304" pitchFamily="18" charset="0"/>
              </a:rPr>
              <a:t>Data </a:t>
            </a:r>
            <a:r>
              <a:rPr lang="en-US" altLang="en-US" sz="1800" dirty="0">
                <a:solidFill>
                  <a:schemeClr val="accent1"/>
                </a:solidFill>
                <a:latin typeface="Times New Roman" panose="02020603050405020304" pitchFamily="18" charset="0"/>
                <a:cs typeface="Times New Roman" panose="02020603050405020304" pitchFamily="18" charset="0"/>
              </a:rPr>
              <a:t>mining</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Search </a:t>
            </a:r>
            <a:r>
              <a:rPr lang="en-US" altLang="en-US" sz="1800" dirty="0">
                <a:latin typeface="Times New Roman" panose="02020603050405020304" pitchFamily="18" charset="0"/>
                <a:cs typeface="Times New Roman" panose="02020603050405020304" pitchFamily="18" charset="0"/>
              </a:rPr>
              <a:t>for patterns of interest</a:t>
            </a:r>
          </a:p>
          <a:p>
            <a:pPr>
              <a:lnSpc>
                <a:spcPct val="150000"/>
              </a:lnSpc>
              <a:spcBef>
                <a:spcPts val="0"/>
              </a:spcBef>
            </a:pPr>
            <a:r>
              <a:rPr lang="en-US" altLang="en-US" sz="1800" dirty="0">
                <a:solidFill>
                  <a:schemeClr val="accent1"/>
                </a:solidFill>
                <a:latin typeface="Times New Roman" panose="02020603050405020304" pitchFamily="18" charset="0"/>
                <a:cs typeface="Times New Roman" panose="02020603050405020304" pitchFamily="18" charset="0"/>
              </a:rPr>
              <a:t>Pattern evaluation and knowledge presentation</a:t>
            </a:r>
          </a:p>
          <a:p>
            <a:pPr lvl="1">
              <a:lnSpc>
                <a:spcPct val="150000"/>
              </a:lnSpc>
              <a:spcBef>
                <a:spcPts val="0"/>
              </a:spcBef>
            </a:pPr>
            <a:r>
              <a:rPr lang="en-US" altLang="en-US" sz="1800" dirty="0">
                <a:latin typeface="Times New Roman" panose="02020603050405020304" pitchFamily="18" charset="0"/>
                <a:cs typeface="Times New Roman" panose="02020603050405020304" pitchFamily="18" charset="0"/>
              </a:rPr>
              <a:t>visualization, transformation, removing redundant patterns, etc.</a:t>
            </a:r>
          </a:p>
          <a:p>
            <a:pPr>
              <a:lnSpc>
                <a:spcPct val="150000"/>
              </a:lnSpc>
              <a:spcBef>
                <a:spcPts val="0"/>
              </a:spcBef>
            </a:pPr>
            <a:r>
              <a:rPr lang="en-US" altLang="en-US" sz="1800" dirty="0">
                <a:solidFill>
                  <a:schemeClr val="tx2">
                    <a:lumMod val="60000"/>
                    <a:lumOff val="40000"/>
                  </a:schemeClr>
                </a:solidFill>
                <a:latin typeface="Times New Roman" panose="02020603050405020304" pitchFamily="18" charset="0"/>
                <a:cs typeface="Times New Roman" panose="02020603050405020304" pitchFamily="18" charset="0"/>
              </a:rPr>
              <a:t>Use of discovered knowledge</a:t>
            </a:r>
          </a:p>
        </p:txBody>
      </p:sp>
      <p:sp>
        <p:nvSpPr>
          <p:cNvPr id="5" name="TextBox 4"/>
          <p:cNvSpPr txBox="1"/>
          <p:nvPr/>
        </p:nvSpPr>
        <p:spPr>
          <a:xfrm>
            <a:off x="1942918" y="260648"/>
            <a:ext cx="5258171" cy="646331"/>
          </a:xfrm>
          <a:prstGeom prst="rect">
            <a:avLst/>
          </a:prstGeom>
          <a:noFill/>
        </p:spPr>
        <p:txBody>
          <a:bodyPr wrap="none" rtlCol="0">
            <a:spAutoFit/>
          </a:bodyPr>
          <a:lstStyle/>
          <a:p>
            <a:pPr algn="ctr"/>
            <a:r>
              <a:rPr lang="en-US" sz="3600" b="1" dirty="0" smtClean="0">
                <a:solidFill>
                  <a:srgbClr val="0070C0"/>
                </a:solidFill>
              </a:rPr>
              <a:t>Data Mining : KDD Process</a:t>
            </a:r>
            <a:endParaRPr lang="en-IN" sz="3600" b="1" dirty="0">
              <a:solidFill>
                <a:srgbClr val="0070C0"/>
              </a:solidFill>
            </a:endParaRPr>
          </a:p>
        </p:txBody>
      </p:sp>
    </p:spTree>
    <p:extLst>
      <p:ext uri="{BB962C8B-B14F-4D97-AF65-F5344CB8AC3E}">
        <p14:creationId xmlns:p14="http://schemas.microsoft.com/office/powerpoint/2010/main" val="1749758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Rectangle 1"/>
          <p:cNvSpPr/>
          <p:nvPr/>
        </p:nvSpPr>
        <p:spPr>
          <a:xfrm>
            <a:off x="1168840" y="262389"/>
            <a:ext cx="7411581" cy="646331"/>
          </a:xfrm>
          <a:prstGeom prst="rect">
            <a:avLst/>
          </a:prstGeom>
        </p:spPr>
        <p:txBody>
          <a:bodyPr wrap="none">
            <a:spAutoFit/>
          </a:bodyPr>
          <a:lstStyle/>
          <a:p>
            <a:pPr algn="ctr"/>
            <a:r>
              <a:rPr lang="en-IN" sz="3600" b="1" dirty="0">
                <a:solidFill>
                  <a:srgbClr val="0070C0"/>
                </a:solidFill>
              </a:rPr>
              <a:t>Data Mining – on What Kind of Data ?</a:t>
            </a:r>
            <a:endParaRPr lang="en-IN" sz="3600" dirty="0">
              <a:solidFill>
                <a:srgbClr val="0070C0"/>
              </a:solidFill>
            </a:endParaRPr>
          </a:p>
        </p:txBody>
      </p:sp>
      <p:sp>
        <p:nvSpPr>
          <p:cNvPr id="3" name="Rectangle 2"/>
          <p:cNvSpPr/>
          <p:nvPr/>
        </p:nvSpPr>
        <p:spPr>
          <a:xfrm>
            <a:off x="413792" y="1391199"/>
            <a:ext cx="8316416" cy="5078313"/>
          </a:xfrm>
          <a:prstGeom prst="rect">
            <a:avLst/>
          </a:prstGeom>
        </p:spPr>
        <p:txBody>
          <a:bodyPr wrap="square">
            <a:spAutoFit/>
          </a:bodyPr>
          <a:lstStyle/>
          <a:p>
            <a:pPr>
              <a:lnSpc>
                <a:spcPct val="150000"/>
              </a:lnSpc>
            </a:pPr>
            <a:r>
              <a:rPr lang="en-IN" b="1" dirty="0">
                <a:solidFill>
                  <a:srgbClr val="00B050"/>
                </a:solidFill>
                <a:latin typeface="Times New Roman" panose="02020603050405020304" pitchFamily="18" charset="0"/>
                <a:cs typeface="Times New Roman" panose="02020603050405020304" pitchFamily="18" charset="0"/>
              </a:rPr>
              <a:t>Data Mining techniques can be applied to any kind of data repositories such as </a:t>
            </a:r>
            <a:endParaRPr lang="en-IN" b="1" dirty="0" smtClean="0">
              <a:solidFill>
                <a:srgbClr val="00B05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Relational Databases</a:t>
            </a:r>
          </a:p>
          <a:p>
            <a:pPr marL="285750"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Data Warehouse</a:t>
            </a:r>
          </a:p>
          <a:p>
            <a:pPr marL="285750"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Transactional Databases</a:t>
            </a:r>
          </a:p>
          <a:p>
            <a:pPr marL="285750"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Advanced Systems</a:t>
            </a:r>
          </a:p>
          <a:p>
            <a:pPr marL="285750"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Flat Files </a:t>
            </a:r>
          </a:p>
          <a:p>
            <a:pPr marL="285750"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World Wide Web. </a:t>
            </a:r>
          </a:p>
          <a:p>
            <a:pPr>
              <a:lnSpc>
                <a:spcPct val="150000"/>
              </a:lnSpc>
            </a:pPr>
            <a:endParaRPr lang="en-IN" dirty="0" smtClean="0">
              <a:latin typeface="Times New Roman" panose="02020603050405020304" pitchFamily="18" charset="0"/>
              <a:cs typeface="Times New Roman" panose="02020603050405020304" pitchFamily="18" charset="0"/>
            </a:endParaRPr>
          </a:p>
          <a:p>
            <a:pPr>
              <a:lnSpc>
                <a:spcPct val="150000"/>
              </a:lnSpc>
            </a:pPr>
            <a:r>
              <a:rPr lang="en-IN" b="1" dirty="0" smtClean="0">
                <a:solidFill>
                  <a:srgbClr val="00B050"/>
                </a:solidFill>
                <a:latin typeface="Times New Roman" panose="02020603050405020304" pitchFamily="18" charset="0"/>
                <a:cs typeface="Times New Roman" panose="02020603050405020304" pitchFamily="18" charset="0"/>
              </a:rPr>
              <a:t>Advanced </a:t>
            </a:r>
            <a:r>
              <a:rPr lang="en-IN" b="1" dirty="0">
                <a:solidFill>
                  <a:srgbClr val="00B050"/>
                </a:solidFill>
                <a:latin typeface="Times New Roman" panose="02020603050405020304" pitchFamily="18" charset="0"/>
                <a:cs typeface="Times New Roman" panose="02020603050405020304" pitchFamily="18" charset="0"/>
              </a:rPr>
              <a:t>database system </a:t>
            </a:r>
            <a:endParaRPr lang="en-IN" b="1" dirty="0" smtClean="0">
              <a:solidFill>
                <a:srgbClr val="00B050"/>
              </a:solidFill>
              <a:latin typeface="Times New Roman" panose="02020603050405020304" pitchFamily="18" charset="0"/>
              <a:cs typeface="Times New Roman" panose="02020603050405020304" pitchFamily="18" charset="0"/>
            </a:endParaRPr>
          </a:p>
          <a:p>
            <a:pPr marL="1271588"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object </a:t>
            </a:r>
            <a:r>
              <a:rPr lang="en-IN" b="1" dirty="0">
                <a:solidFill>
                  <a:srgbClr val="00B0F0"/>
                </a:solidFill>
                <a:latin typeface="Times New Roman" panose="02020603050405020304" pitchFamily="18" charset="0"/>
                <a:cs typeface="Times New Roman" panose="02020603050405020304" pitchFamily="18" charset="0"/>
              </a:rPr>
              <a:t>oriented and object relation databases </a:t>
            </a:r>
            <a:endParaRPr lang="en-IN" b="1" dirty="0" smtClean="0">
              <a:solidFill>
                <a:srgbClr val="00B0F0"/>
              </a:solidFill>
              <a:latin typeface="Times New Roman" panose="02020603050405020304" pitchFamily="18" charset="0"/>
              <a:cs typeface="Times New Roman" panose="02020603050405020304" pitchFamily="18" charset="0"/>
            </a:endParaRPr>
          </a:p>
          <a:p>
            <a:pPr marL="1273175" indent="-285750">
              <a:lnSpc>
                <a:spcPct val="150000"/>
              </a:lnSpc>
              <a:buFont typeface="Arial" panose="020B0604020202020204" pitchFamily="34" charset="0"/>
              <a:buChar char="•"/>
            </a:pPr>
            <a:r>
              <a:rPr lang="en-IN" b="1" dirty="0" smtClean="0">
                <a:solidFill>
                  <a:srgbClr val="00B0F0"/>
                </a:solidFill>
                <a:latin typeface="Times New Roman" panose="02020603050405020304" pitchFamily="18" charset="0"/>
                <a:cs typeface="Times New Roman" panose="02020603050405020304" pitchFamily="18" charset="0"/>
              </a:rPr>
              <a:t>specific </a:t>
            </a:r>
            <a:r>
              <a:rPr lang="en-IN" b="1" dirty="0">
                <a:solidFill>
                  <a:srgbClr val="00B0F0"/>
                </a:solidFill>
                <a:latin typeface="Times New Roman" panose="02020603050405020304" pitchFamily="18" charset="0"/>
                <a:cs typeface="Times New Roman" panose="02020603050405020304" pitchFamily="18" charset="0"/>
              </a:rPr>
              <a:t>application oriented databases such as spatial database, time </a:t>
            </a:r>
            <a:r>
              <a:rPr lang="en-IN" b="1" dirty="0" smtClean="0">
                <a:solidFill>
                  <a:srgbClr val="00B0F0"/>
                </a:solidFill>
                <a:latin typeface="Times New Roman" panose="02020603050405020304" pitchFamily="18" charset="0"/>
                <a:cs typeface="Times New Roman" panose="02020603050405020304" pitchFamily="18" charset="0"/>
              </a:rPr>
              <a:t> series </a:t>
            </a:r>
            <a:r>
              <a:rPr lang="en-IN" b="1" dirty="0">
                <a:solidFill>
                  <a:srgbClr val="00B0F0"/>
                </a:solidFill>
                <a:latin typeface="Times New Roman" panose="02020603050405020304" pitchFamily="18" charset="0"/>
                <a:cs typeface="Times New Roman" panose="02020603050405020304" pitchFamily="18" charset="0"/>
              </a:rPr>
              <a:t>databases, text databases and multimedia databases.</a:t>
            </a:r>
          </a:p>
        </p:txBody>
      </p:sp>
    </p:spTree>
    <p:extLst>
      <p:ext uri="{BB962C8B-B14F-4D97-AF65-F5344CB8AC3E}">
        <p14:creationId xmlns:p14="http://schemas.microsoft.com/office/powerpoint/2010/main" val="168591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Rectangle 1"/>
          <p:cNvSpPr/>
          <p:nvPr/>
        </p:nvSpPr>
        <p:spPr>
          <a:xfrm>
            <a:off x="359532" y="1340768"/>
            <a:ext cx="8424936" cy="5032147"/>
          </a:xfrm>
          <a:prstGeom prst="rect">
            <a:avLst/>
          </a:prstGeom>
        </p:spPr>
        <p:txBody>
          <a:bodyPr wrap="square">
            <a:spAutoFit/>
          </a:bodyPr>
          <a:lstStyle/>
          <a:p>
            <a:pPr>
              <a:lnSpc>
                <a:spcPct val="150000"/>
              </a:lnSpc>
            </a:pPr>
            <a:r>
              <a:rPr lang="en-IN" sz="1400" b="1" dirty="0">
                <a:latin typeface="Times New Roman" panose="02020603050405020304" pitchFamily="18" charset="0"/>
                <a:cs typeface="Times New Roman" panose="02020603050405020304" pitchFamily="18" charset="0"/>
              </a:rPr>
              <a:t>Relational Databases  - </a:t>
            </a:r>
            <a:r>
              <a:rPr lang="en-IN" sz="1400" dirty="0" smtClean="0">
                <a:latin typeface="Times New Roman" panose="02020603050405020304" pitchFamily="18" charset="0"/>
                <a:cs typeface="Times New Roman" panose="02020603050405020304" pitchFamily="18" charset="0"/>
              </a:rPr>
              <a:t>A collection </a:t>
            </a:r>
            <a:r>
              <a:rPr lang="en-IN" sz="1400" dirty="0">
                <a:latin typeface="Times New Roman" panose="02020603050405020304" pitchFamily="18" charset="0"/>
                <a:cs typeface="Times New Roman" panose="02020603050405020304" pitchFamily="18" charset="0"/>
              </a:rPr>
              <a:t>of tables </a:t>
            </a:r>
            <a:r>
              <a:rPr lang="en-IN" sz="1400" dirty="0" smtClean="0">
                <a:latin typeface="Times New Roman" panose="02020603050405020304" pitchFamily="18" charset="0"/>
                <a:cs typeface="Times New Roman" panose="02020603050405020304" pitchFamily="18" charset="0"/>
              </a:rPr>
              <a:t>that consists </a:t>
            </a:r>
            <a:r>
              <a:rPr lang="en-IN" sz="1400" dirty="0">
                <a:latin typeface="Times New Roman" panose="02020603050405020304" pitchFamily="18" charset="0"/>
                <a:cs typeface="Times New Roman" panose="02020603050405020304" pitchFamily="18" charset="0"/>
              </a:rPr>
              <a:t>of a set of attributes </a:t>
            </a:r>
          </a:p>
          <a:p>
            <a:pPr>
              <a:lnSpc>
                <a:spcPct val="150000"/>
              </a:lnSpc>
            </a:pPr>
            <a:r>
              <a:rPr lang="en-IN" sz="1400" b="1" dirty="0" smtClean="0">
                <a:latin typeface="Times New Roman" panose="02020603050405020304" pitchFamily="18" charset="0"/>
                <a:cs typeface="Times New Roman" panose="02020603050405020304" pitchFamily="18" charset="0"/>
              </a:rPr>
              <a:t>Data </a:t>
            </a:r>
            <a:r>
              <a:rPr lang="en-IN" sz="1400" b="1" dirty="0">
                <a:latin typeface="Times New Roman" panose="02020603050405020304" pitchFamily="18" charset="0"/>
                <a:cs typeface="Times New Roman" panose="02020603050405020304" pitchFamily="18" charset="0"/>
              </a:rPr>
              <a:t>warehouse </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A </a:t>
            </a:r>
            <a:r>
              <a:rPr lang="en-IN" sz="1400" dirty="0">
                <a:latin typeface="Times New Roman" panose="02020603050405020304" pitchFamily="18" charset="0"/>
                <a:cs typeface="Times New Roman" panose="02020603050405020304" pitchFamily="18" charset="0"/>
              </a:rPr>
              <a:t>repository that collects information from multiple sources and stored under a unified scheme residing on a single site. </a:t>
            </a:r>
          </a:p>
          <a:p>
            <a:pPr>
              <a:lnSpc>
                <a:spcPct val="150000"/>
              </a:lnSpc>
            </a:pPr>
            <a:r>
              <a:rPr lang="en-IN" sz="1400" b="1" dirty="0" smtClean="0">
                <a:latin typeface="Times New Roman" panose="02020603050405020304" pitchFamily="18" charset="0"/>
                <a:cs typeface="Times New Roman" panose="02020603050405020304" pitchFamily="18" charset="0"/>
              </a:rPr>
              <a:t>Transactional Databases- </a:t>
            </a:r>
            <a:r>
              <a:rPr lang="en-IN" sz="1400" dirty="0" smtClean="0">
                <a:latin typeface="Times New Roman" panose="02020603050405020304" pitchFamily="18" charset="0"/>
                <a:cs typeface="Times New Roman" panose="02020603050405020304" pitchFamily="18" charset="0"/>
              </a:rPr>
              <a:t>A collection of tables where each </a:t>
            </a:r>
            <a:r>
              <a:rPr lang="en-IN" sz="1400" dirty="0">
                <a:latin typeface="Times New Roman" panose="02020603050405020304" pitchFamily="18" charset="0"/>
                <a:cs typeface="Times New Roman" panose="02020603050405020304" pitchFamily="18" charset="0"/>
              </a:rPr>
              <a:t>record represents a transaction. </a:t>
            </a:r>
          </a:p>
          <a:p>
            <a:pPr>
              <a:lnSpc>
                <a:spcPct val="150000"/>
              </a:lnSpc>
            </a:pPr>
            <a:endParaRPr lang="en-IN" sz="1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endParaRPr lang="en-IN" sz="1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IN" b="1" dirty="0" smtClean="0">
                <a:solidFill>
                  <a:srgbClr val="0070C0"/>
                </a:solidFill>
                <a:latin typeface="Times New Roman" panose="02020603050405020304" pitchFamily="18" charset="0"/>
                <a:cs typeface="Times New Roman" panose="02020603050405020304" pitchFamily="18" charset="0"/>
              </a:rPr>
              <a:t>Advanced </a:t>
            </a:r>
            <a:r>
              <a:rPr lang="en-IN" b="1" dirty="0">
                <a:solidFill>
                  <a:srgbClr val="0070C0"/>
                </a:solidFill>
                <a:latin typeface="Times New Roman" panose="02020603050405020304" pitchFamily="18" charset="0"/>
                <a:cs typeface="Times New Roman" panose="02020603050405020304" pitchFamily="18" charset="0"/>
              </a:rPr>
              <a:t>Databases</a:t>
            </a:r>
            <a:endParaRPr lang="en-IN" dirty="0">
              <a:solidFill>
                <a:srgbClr val="0070C0"/>
              </a:solidFill>
              <a:latin typeface="Times New Roman" panose="02020603050405020304" pitchFamily="18" charset="0"/>
              <a:cs typeface="Times New Roman" panose="02020603050405020304" pitchFamily="18" charset="0"/>
            </a:endParaRPr>
          </a:p>
          <a:p>
            <a:pPr marL="542925">
              <a:lnSpc>
                <a:spcPct val="150000"/>
              </a:lnSpc>
            </a:pPr>
            <a:r>
              <a:rPr lang="en-IN" sz="1400" b="1" i="1" dirty="0" smtClean="0">
                <a:latin typeface="Times New Roman" panose="02020603050405020304" pitchFamily="18" charset="0"/>
                <a:cs typeface="Times New Roman" panose="02020603050405020304" pitchFamily="18" charset="0"/>
              </a:rPr>
              <a:t>Object </a:t>
            </a:r>
            <a:r>
              <a:rPr lang="en-IN" sz="1400" b="1" i="1" dirty="0">
                <a:latin typeface="Times New Roman" panose="02020603050405020304" pitchFamily="18" charset="0"/>
                <a:cs typeface="Times New Roman" panose="02020603050405020304" pitchFamily="18" charset="0"/>
              </a:rPr>
              <a:t>oriented </a:t>
            </a:r>
            <a:r>
              <a:rPr lang="en-IN" sz="1400" b="1" i="1" dirty="0" smtClean="0">
                <a:latin typeface="Times New Roman" panose="02020603050405020304" pitchFamily="18" charset="0"/>
                <a:cs typeface="Times New Roman" panose="02020603050405020304" pitchFamily="18" charset="0"/>
              </a:rPr>
              <a:t>Databases - </a:t>
            </a:r>
            <a:r>
              <a:rPr lang="en-IN" sz="1400" dirty="0" smtClean="0">
                <a:latin typeface="Times New Roman" panose="02020603050405020304" pitchFamily="18" charset="0"/>
                <a:cs typeface="Times New Roman" panose="02020603050405020304" pitchFamily="18" charset="0"/>
              </a:rPr>
              <a:t>Databases constructed based </a:t>
            </a:r>
            <a:r>
              <a:rPr lang="en-IN" sz="1400" dirty="0">
                <a:latin typeface="Times New Roman" panose="02020603050405020304" pitchFamily="18" charset="0"/>
                <a:cs typeface="Times New Roman" panose="02020603050405020304" pitchFamily="18" charset="0"/>
              </a:rPr>
              <a:t>on object - oriented programming concept. </a:t>
            </a:r>
          </a:p>
          <a:p>
            <a:pPr marL="542925">
              <a:lnSpc>
                <a:spcPct val="150000"/>
              </a:lnSpc>
            </a:pPr>
            <a:r>
              <a:rPr lang="en-IN" sz="1400" b="1" i="1" dirty="0" smtClean="0">
                <a:latin typeface="Times New Roman" panose="02020603050405020304" pitchFamily="18" charset="0"/>
                <a:cs typeface="Times New Roman" panose="02020603050405020304" pitchFamily="18" charset="0"/>
              </a:rPr>
              <a:t>Object </a:t>
            </a:r>
            <a:r>
              <a:rPr lang="en-IN" sz="1400" b="1" i="1" dirty="0">
                <a:latin typeface="Times New Roman" panose="02020603050405020304" pitchFamily="18" charset="0"/>
                <a:cs typeface="Times New Roman" panose="02020603050405020304" pitchFamily="18" charset="0"/>
              </a:rPr>
              <a:t>–Relational </a:t>
            </a:r>
            <a:r>
              <a:rPr lang="en-IN" sz="1400" b="1" i="1" dirty="0" smtClean="0">
                <a:latin typeface="Times New Roman" panose="02020603050405020304" pitchFamily="18" charset="0"/>
                <a:cs typeface="Times New Roman" panose="02020603050405020304" pitchFamily="18" charset="0"/>
              </a:rPr>
              <a:t>Databases -  </a:t>
            </a:r>
            <a:r>
              <a:rPr lang="en-IN" sz="1400" dirty="0" smtClean="0">
                <a:latin typeface="Times New Roman" panose="02020603050405020304" pitchFamily="18" charset="0"/>
                <a:cs typeface="Times New Roman" panose="02020603050405020304" pitchFamily="18" charset="0"/>
              </a:rPr>
              <a:t>Databases constructed </a:t>
            </a:r>
            <a:r>
              <a:rPr lang="en-IN" sz="1400" dirty="0">
                <a:latin typeface="Times New Roman" panose="02020603050405020304" pitchFamily="18" charset="0"/>
                <a:cs typeface="Times New Roman" panose="02020603050405020304" pitchFamily="18" charset="0"/>
              </a:rPr>
              <a:t>based on an object relational data </a:t>
            </a:r>
            <a:r>
              <a:rPr lang="en-IN" sz="1400" dirty="0" smtClean="0">
                <a:latin typeface="Times New Roman" panose="02020603050405020304" pitchFamily="18" charset="0"/>
                <a:cs typeface="Times New Roman" panose="02020603050405020304" pitchFamily="18" charset="0"/>
              </a:rPr>
              <a:t>model.</a:t>
            </a:r>
            <a:r>
              <a:rPr lang="en-IN" sz="1400" dirty="0">
                <a:latin typeface="Times New Roman" panose="02020603050405020304" pitchFamily="18" charset="0"/>
                <a:cs typeface="Times New Roman" panose="02020603050405020304" pitchFamily="18" charset="0"/>
              </a:rPr>
              <a:t> </a:t>
            </a:r>
          </a:p>
          <a:p>
            <a:pPr marL="542925">
              <a:lnSpc>
                <a:spcPct val="150000"/>
              </a:lnSpc>
            </a:pPr>
            <a:r>
              <a:rPr lang="en-IN" sz="1400" b="1" i="1" dirty="0">
                <a:latin typeface="Times New Roman" panose="02020603050405020304" pitchFamily="18" charset="0"/>
                <a:cs typeface="Times New Roman" panose="02020603050405020304" pitchFamily="18" charset="0"/>
              </a:rPr>
              <a:t>Spatial </a:t>
            </a:r>
            <a:r>
              <a:rPr lang="en-IN" sz="1400" b="1" i="1" dirty="0" smtClean="0">
                <a:latin typeface="Times New Roman" panose="02020603050405020304" pitchFamily="18" charset="0"/>
                <a:cs typeface="Times New Roman" panose="02020603050405020304" pitchFamily="18" charset="0"/>
              </a:rPr>
              <a:t>Databases – </a:t>
            </a:r>
            <a:r>
              <a:rPr lang="en-IN" sz="1400" dirty="0" smtClean="0">
                <a:latin typeface="Times New Roman" panose="02020603050405020304" pitchFamily="18" charset="0"/>
                <a:cs typeface="Times New Roman" panose="02020603050405020304" pitchFamily="18" charset="0"/>
              </a:rPr>
              <a:t>Databases that </a:t>
            </a:r>
            <a:r>
              <a:rPr lang="en-IN" sz="1400" dirty="0">
                <a:latin typeface="Times New Roman" panose="02020603050405020304" pitchFamily="18" charset="0"/>
                <a:cs typeface="Times New Roman" panose="02020603050405020304" pitchFamily="18" charset="0"/>
              </a:rPr>
              <a:t>stores a large amount of space - related data, such as maps, </a:t>
            </a:r>
            <a:r>
              <a:rPr lang="en-IN" sz="1400" dirty="0" smtClean="0">
                <a:latin typeface="Times New Roman" panose="02020603050405020304" pitchFamily="18" charset="0"/>
                <a:cs typeface="Times New Roman" panose="02020603050405020304" pitchFamily="18" charset="0"/>
              </a:rPr>
              <a:t>pre-processed </a:t>
            </a:r>
            <a:r>
              <a:rPr lang="en-IN" sz="1400" dirty="0">
                <a:latin typeface="Times New Roman" panose="02020603050405020304" pitchFamily="18" charset="0"/>
                <a:cs typeface="Times New Roman" panose="02020603050405020304" pitchFamily="18" charset="0"/>
              </a:rPr>
              <a:t>remote sensing or medical imaging data and VLSI chip layout data. </a:t>
            </a:r>
          </a:p>
          <a:p>
            <a:pPr marL="542925">
              <a:lnSpc>
                <a:spcPct val="150000"/>
              </a:lnSpc>
            </a:pPr>
            <a:r>
              <a:rPr lang="en-IN" sz="1400" b="1" i="1" dirty="0">
                <a:latin typeface="Times New Roman" panose="02020603050405020304" pitchFamily="18" charset="0"/>
                <a:cs typeface="Times New Roman" panose="02020603050405020304" pitchFamily="18" charset="0"/>
              </a:rPr>
              <a:t>Temporal Databases and Time - Series </a:t>
            </a:r>
            <a:r>
              <a:rPr lang="en-IN" sz="1400" b="1" i="1" dirty="0" smtClean="0">
                <a:latin typeface="Times New Roman" panose="02020603050405020304" pitchFamily="18" charset="0"/>
                <a:cs typeface="Times New Roman" panose="02020603050405020304" pitchFamily="18" charset="0"/>
              </a:rPr>
              <a:t>Databases - </a:t>
            </a:r>
            <a:r>
              <a:rPr lang="en-IN" sz="1400" dirty="0" smtClean="0">
                <a:latin typeface="Times New Roman" panose="02020603050405020304" pitchFamily="18" charset="0"/>
                <a:cs typeface="Times New Roman" panose="02020603050405020304" pitchFamily="18" charset="0"/>
              </a:rPr>
              <a:t>Databases </a:t>
            </a:r>
            <a:r>
              <a:rPr lang="en-IN" sz="1400" dirty="0">
                <a:latin typeface="Times New Roman" panose="02020603050405020304" pitchFamily="18" charset="0"/>
                <a:cs typeface="Times New Roman" panose="02020603050405020304" pitchFamily="18" charset="0"/>
              </a:rPr>
              <a:t>store both time and relation data. A temporal database usually stores relational data that include time - related attributes and a time series database stores sequence of values or events changing with time.</a:t>
            </a:r>
          </a:p>
          <a:p>
            <a:pPr marL="542925">
              <a:lnSpc>
                <a:spcPct val="150000"/>
              </a:lnSpc>
            </a:pPr>
            <a:r>
              <a:rPr lang="en-IN" sz="1400" dirty="0">
                <a:latin typeface="Times New Roman" panose="02020603050405020304" pitchFamily="18" charset="0"/>
                <a:cs typeface="Times New Roman" panose="02020603050405020304" pitchFamily="18" charset="0"/>
              </a:rPr>
              <a:t> </a:t>
            </a:r>
          </a:p>
        </p:txBody>
      </p:sp>
      <p:sp>
        <p:nvSpPr>
          <p:cNvPr id="5" name="Rectangle 4"/>
          <p:cNvSpPr/>
          <p:nvPr/>
        </p:nvSpPr>
        <p:spPr>
          <a:xfrm>
            <a:off x="1168840" y="262389"/>
            <a:ext cx="7411581" cy="646331"/>
          </a:xfrm>
          <a:prstGeom prst="rect">
            <a:avLst/>
          </a:prstGeom>
        </p:spPr>
        <p:txBody>
          <a:bodyPr wrap="none">
            <a:spAutoFit/>
          </a:bodyPr>
          <a:lstStyle/>
          <a:p>
            <a:pPr algn="ctr"/>
            <a:r>
              <a:rPr lang="en-IN" sz="3600" b="1" dirty="0">
                <a:solidFill>
                  <a:srgbClr val="0070C0"/>
                </a:solidFill>
              </a:rPr>
              <a:t>Data Mining – on What Kind of Data ?</a:t>
            </a:r>
            <a:endParaRPr lang="en-IN" sz="3600" dirty="0">
              <a:solidFill>
                <a:srgbClr val="0070C0"/>
              </a:solidFill>
            </a:endParaRPr>
          </a:p>
        </p:txBody>
      </p:sp>
    </p:spTree>
    <p:extLst>
      <p:ext uri="{BB962C8B-B14F-4D97-AF65-F5344CB8AC3E}">
        <p14:creationId xmlns:p14="http://schemas.microsoft.com/office/powerpoint/2010/main" val="308424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1168840" y="262389"/>
            <a:ext cx="7411581" cy="646331"/>
          </a:xfrm>
          <a:prstGeom prst="rect">
            <a:avLst/>
          </a:prstGeom>
        </p:spPr>
        <p:txBody>
          <a:bodyPr wrap="none">
            <a:spAutoFit/>
          </a:bodyPr>
          <a:lstStyle/>
          <a:p>
            <a:pPr algn="ctr"/>
            <a:r>
              <a:rPr lang="en-IN" sz="3600" b="1" dirty="0">
                <a:solidFill>
                  <a:srgbClr val="0070C0"/>
                </a:solidFill>
              </a:rPr>
              <a:t>Data Mining – on What Kind of Data ?</a:t>
            </a:r>
            <a:endParaRPr lang="en-IN" sz="3600" dirty="0">
              <a:solidFill>
                <a:srgbClr val="0070C0"/>
              </a:solidFill>
            </a:endParaRPr>
          </a:p>
        </p:txBody>
      </p:sp>
      <p:sp>
        <p:nvSpPr>
          <p:cNvPr id="3" name="Rectangle 2"/>
          <p:cNvSpPr/>
          <p:nvPr/>
        </p:nvSpPr>
        <p:spPr>
          <a:xfrm>
            <a:off x="509782" y="1268760"/>
            <a:ext cx="8064388" cy="4662815"/>
          </a:xfrm>
          <a:prstGeom prst="rect">
            <a:avLst/>
          </a:prstGeom>
        </p:spPr>
        <p:txBody>
          <a:bodyPr wrap="square">
            <a:spAutoFit/>
          </a:bodyPr>
          <a:lstStyle/>
          <a:p>
            <a:pPr algn="just">
              <a:lnSpc>
                <a:spcPct val="150000"/>
              </a:lnSpc>
            </a:pPr>
            <a:r>
              <a:rPr lang="en-IN" b="1" i="1" dirty="0" smtClean="0">
                <a:latin typeface="Times New Roman" panose="02020603050405020304" pitchFamily="18" charset="0"/>
                <a:cs typeface="Times New Roman" panose="02020603050405020304" pitchFamily="18" charset="0"/>
              </a:rPr>
              <a:t>Databases for Text and </a:t>
            </a:r>
            <a:r>
              <a:rPr lang="en-IN" b="1" i="1" dirty="0">
                <a:latin typeface="Times New Roman" panose="02020603050405020304" pitchFamily="18" charset="0"/>
                <a:cs typeface="Times New Roman" panose="02020603050405020304" pitchFamily="18" charset="0"/>
              </a:rPr>
              <a:t>Multimedia </a:t>
            </a:r>
            <a:endParaRPr lang="en-IN" b="1" i="1" dirty="0" smtClean="0">
              <a:latin typeface="Times New Roman" panose="02020603050405020304" pitchFamily="18" charset="0"/>
              <a:cs typeface="Times New Roman" panose="02020603050405020304" pitchFamily="18" charset="0"/>
            </a:endParaRPr>
          </a:p>
          <a:p>
            <a:pPr algn="just">
              <a:lnSpc>
                <a:spcPct val="150000"/>
              </a:lnSpc>
            </a:pPr>
            <a:r>
              <a:rPr lang="en-IN" dirty="0" smtClean="0">
                <a:latin typeface="Times New Roman" panose="02020603050405020304" pitchFamily="18" charset="0"/>
                <a:cs typeface="Times New Roman" panose="02020603050405020304" pitchFamily="18" charset="0"/>
              </a:rPr>
              <a:t>Text </a:t>
            </a:r>
            <a:r>
              <a:rPr lang="en-IN" dirty="0">
                <a:latin typeface="Times New Roman" panose="02020603050405020304" pitchFamily="18" charset="0"/>
                <a:cs typeface="Times New Roman" panose="02020603050405020304" pitchFamily="18" charset="0"/>
              </a:rPr>
              <a:t>databases store descriptions of words for objects such as long sentences or paragraphs, warnings, summary reports etc.</a:t>
            </a:r>
          </a:p>
          <a:p>
            <a:pPr algn="just">
              <a:lnSpc>
                <a:spcPct val="150000"/>
              </a:lnSpc>
            </a:pPr>
            <a:r>
              <a:rPr lang="en-IN" dirty="0">
                <a:latin typeface="Times New Roman" panose="02020603050405020304" pitchFamily="18" charset="0"/>
                <a:cs typeface="Times New Roman" panose="02020603050405020304" pitchFamily="18" charset="0"/>
              </a:rPr>
              <a:t>A Multimedia database system stores a huge collection of multimedia content including data from audio, image , video, sequence, and hypertext.</a:t>
            </a:r>
          </a:p>
          <a:p>
            <a:pPr algn="just">
              <a:lnSpc>
                <a:spcPct val="150000"/>
              </a:lnSpc>
            </a:pPr>
            <a:r>
              <a:rPr lang="en-IN" b="1" i="1" dirty="0" smtClean="0">
                <a:latin typeface="Times New Roman" panose="02020603050405020304" pitchFamily="18" charset="0"/>
                <a:cs typeface="Times New Roman" panose="02020603050405020304" pitchFamily="18" charset="0"/>
              </a:rPr>
              <a:t>Heterogeneous </a:t>
            </a:r>
            <a:r>
              <a:rPr lang="en-IN" b="1" i="1" dirty="0">
                <a:latin typeface="Times New Roman" panose="02020603050405020304" pitchFamily="18" charset="0"/>
                <a:cs typeface="Times New Roman" panose="02020603050405020304" pitchFamily="18" charset="0"/>
              </a:rPr>
              <a:t>Databases and Legacy Databases</a:t>
            </a:r>
            <a:endParaRPr lang="en-IN" dirty="0">
              <a:latin typeface="Times New Roman" panose="02020603050405020304" pitchFamily="18" charset="0"/>
              <a:cs typeface="Times New Roman" panose="02020603050405020304" pitchFamily="18" charset="0"/>
            </a:endParaRPr>
          </a:p>
          <a:p>
            <a:pPr algn="just">
              <a:lnSpc>
                <a:spcPct val="150000"/>
              </a:lnSpc>
            </a:pPr>
            <a:r>
              <a:rPr lang="en-IN" dirty="0">
                <a:latin typeface="Times New Roman" panose="02020603050405020304" pitchFamily="18" charset="0"/>
                <a:cs typeface="Times New Roman" panose="02020603050405020304" pitchFamily="18" charset="0"/>
              </a:rPr>
              <a:t>A legacy database is a group of heterogeneous databases which combine various types of data systems.</a:t>
            </a:r>
          </a:p>
          <a:p>
            <a:pPr algn="just">
              <a:lnSpc>
                <a:spcPct val="150000"/>
              </a:lnSpc>
            </a:pPr>
            <a:r>
              <a:rPr lang="en-IN" dirty="0">
                <a:latin typeface="Times New Roman" panose="02020603050405020304" pitchFamily="18" charset="0"/>
                <a:cs typeface="Times New Roman" panose="02020603050405020304" pitchFamily="18" charset="0"/>
              </a:rPr>
              <a:t>The Internet Site</a:t>
            </a:r>
          </a:p>
          <a:p>
            <a:pPr algn="just">
              <a:lnSpc>
                <a:spcPct val="150000"/>
              </a:lnSpc>
            </a:pPr>
            <a:r>
              <a:rPr lang="en-IN" dirty="0">
                <a:latin typeface="Times New Roman" panose="02020603050405020304" pitchFamily="18" charset="0"/>
                <a:cs typeface="Times New Roman" panose="02020603050405020304" pitchFamily="18" charset="0"/>
              </a:rPr>
              <a:t>The world wide web is today a popular and interactive medium for distributing information.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77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61310" y="262131"/>
            <a:ext cx="7132465" cy="646331"/>
          </a:xfrm>
          <a:prstGeom prst="rect">
            <a:avLst/>
          </a:prstGeom>
        </p:spPr>
        <p:txBody>
          <a:bodyPr wrap="none">
            <a:spAutoFit/>
          </a:bodyPr>
          <a:lstStyle/>
          <a:p>
            <a:pPr algn="ctr"/>
            <a:r>
              <a:rPr lang="en-IN" sz="3600" b="1" dirty="0">
                <a:solidFill>
                  <a:srgbClr val="0070C0"/>
                </a:solidFill>
              </a:rPr>
              <a:t>Data Mining </a:t>
            </a:r>
            <a:r>
              <a:rPr lang="en-IN" sz="3600" b="1" dirty="0" smtClean="0">
                <a:solidFill>
                  <a:srgbClr val="0070C0"/>
                </a:solidFill>
              </a:rPr>
              <a:t>as Business Intelligence</a:t>
            </a:r>
            <a:endParaRPr lang="en-IN" sz="3600" dirty="0">
              <a:solidFill>
                <a:srgbClr val="0070C0"/>
              </a:solidFill>
            </a:endParaRPr>
          </a:p>
        </p:txBody>
      </p:sp>
      <p:sp>
        <p:nvSpPr>
          <p:cNvPr id="3" name="Rectangle 2"/>
          <p:cNvSpPr/>
          <p:nvPr/>
        </p:nvSpPr>
        <p:spPr>
          <a:xfrm>
            <a:off x="323528" y="1124744"/>
            <a:ext cx="8208912" cy="1754326"/>
          </a:xfrm>
          <a:prstGeom prst="rect">
            <a:avLst/>
          </a:prstGeom>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Data Mining method identifies </a:t>
            </a:r>
            <a:r>
              <a:rPr lang="en-IN" b="1" dirty="0">
                <a:solidFill>
                  <a:srgbClr val="0070C0"/>
                </a:solidFill>
                <a:latin typeface="Times New Roman" panose="02020603050405020304" pitchFamily="18" charset="0"/>
                <a:cs typeface="Times New Roman" panose="02020603050405020304" pitchFamily="18" charset="0"/>
              </a:rPr>
              <a:t>important patterns and knowledge </a:t>
            </a:r>
            <a:r>
              <a:rPr lang="en-IN" dirty="0">
                <a:latin typeface="Times New Roman" panose="02020603050405020304" pitchFamily="18" charset="0"/>
                <a:cs typeface="Times New Roman" panose="02020603050405020304" pitchFamily="18" charset="0"/>
              </a:rPr>
              <a:t>from a large amount of information. In these steps, the data patterns are extracted using smart patterns. The data is depicted in the form of patterns and models are organized using clustering and classification techniques</a:t>
            </a:r>
            <a:endParaRPr lang="en-IN"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87624" y="3169238"/>
            <a:ext cx="7456606" cy="3572129"/>
            <a:chOff x="414795" y="984210"/>
            <a:chExt cx="8229435" cy="4531281"/>
          </a:xfrm>
        </p:grpSpPr>
        <p:pic>
          <p:nvPicPr>
            <p:cNvPr id="7" name="Picture 6" descr="https://yourfreetemplates.com/wp-content/uploads/2017/05/Cross_Industr_Standard_Process_for_Data_Mining-e1494153194109.png"/>
            <p:cNvPicPr>
              <a:picLocks noChangeAspect="1" noChangeArrowheads="1"/>
            </p:cNvPicPr>
            <p:nvPr/>
          </p:nvPicPr>
          <p:blipFill rotWithShape="1">
            <a:blip r:embed="rId2">
              <a:extLst>
                <a:ext uri="{28A0092B-C50C-407E-A947-70E740481C1C}">
                  <a14:useLocalDpi xmlns:a14="http://schemas.microsoft.com/office/drawing/2010/main" val="0"/>
                </a:ext>
              </a:extLst>
            </a:blip>
            <a:srcRect l="7053" t="26348" r="5676" b="26932"/>
            <a:stretch/>
          </p:blipFill>
          <p:spPr bwMode="auto">
            <a:xfrm>
              <a:off x="1331640" y="1916832"/>
              <a:ext cx="6222851" cy="24980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1560" y="984210"/>
              <a:ext cx="2210862"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Project objectives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Problem definition</a:t>
              </a:r>
              <a:endParaRPr lang="en-IN"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419872" y="1004579"/>
              <a:ext cx="1877437"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Data collection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Insights </a:t>
              </a:r>
              <a:endParaRPr lang="en-IN"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4795" y="4869160"/>
              <a:ext cx="215956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Purpose of model </a:t>
              </a:r>
              <a:endParaRPr lang="en-IN"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275856" y="4869160"/>
              <a:ext cx="1903085"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Steps review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Business issues</a:t>
              </a:r>
              <a:endParaRPr lang="en-IN"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156176" y="1122709"/>
              <a:ext cx="2364750"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Dataset construction</a:t>
              </a:r>
              <a:endParaRPr lang="en-IN"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228184" y="5007659"/>
              <a:ext cx="241604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Modeling techniques</a:t>
              </a:r>
              <a:endParaRPr lang="en-IN"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29162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2030016" y="277573"/>
            <a:ext cx="5904656" cy="646331"/>
          </a:xfrm>
          <a:prstGeom prst="rect">
            <a:avLst/>
          </a:prstGeom>
          <a:noFill/>
        </p:spPr>
        <p:txBody>
          <a:bodyPr wrap="square" rtlCol="0">
            <a:spAutoFit/>
          </a:bodyPr>
          <a:lstStyle/>
          <a:p>
            <a:r>
              <a:rPr lang="en-US" sz="3600" b="1" dirty="0" smtClean="0">
                <a:solidFill>
                  <a:srgbClr val="0070C0"/>
                </a:solidFill>
              </a:rPr>
              <a:t>Data Mining Techniques</a:t>
            </a:r>
            <a:endParaRPr lang="en-IN" sz="3600" b="1" dirty="0">
              <a:solidFill>
                <a:srgbClr val="0070C0"/>
              </a:solidFill>
            </a:endParaRPr>
          </a:p>
        </p:txBody>
      </p:sp>
      <p:pic>
        <p:nvPicPr>
          <p:cNvPr id="9" name="Picture 8" descr="https://miro.medium.com/max/700/0*V1zUdsmZhx0E7Fh_.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280920" cy="4464496"/>
          </a:xfrm>
          <a:prstGeom prst="rect">
            <a:avLst/>
          </a:prstGeom>
          <a:noFill/>
          <a:ln>
            <a:noFill/>
          </a:ln>
        </p:spPr>
      </p:pic>
      <p:sp>
        <p:nvSpPr>
          <p:cNvPr id="7" name="Rectangle 6"/>
          <p:cNvSpPr/>
          <p:nvPr/>
        </p:nvSpPr>
        <p:spPr>
          <a:xfrm>
            <a:off x="370034" y="1200834"/>
            <a:ext cx="8234414" cy="523220"/>
          </a:xfrm>
          <a:prstGeom prst="rect">
            <a:avLst/>
          </a:prstGeom>
        </p:spPr>
        <p:txBody>
          <a:bodyPr wrap="square">
            <a:spAutoFit/>
          </a:bodyPr>
          <a:lstStyle/>
          <a:p>
            <a:r>
              <a:rPr lang="en-IN" sz="1400" dirty="0">
                <a:solidFill>
                  <a:srgbClr val="0070C0"/>
                </a:solidFill>
                <a:latin typeface="Times New Roman" panose="02020603050405020304" pitchFamily="18" charset="0"/>
                <a:cs typeface="Times New Roman" panose="02020603050405020304" pitchFamily="18" charset="0"/>
              </a:rPr>
              <a:t>Data mining methods were introduced and used in huge data sets to find previously unknown, valid relationships and patterns.</a:t>
            </a:r>
            <a:endParaRPr lang="en-IN" sz="1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37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Rectangle 1"/>
          <p:cNvSpPr/>
          <p:nvPr/>
        </p:nvSpPr>
        <p:spPr>
          <a:xfrm>
            <a:off x="755576" y="1196752"/>
            <a:ext cx="8404814" cy="3647152"/>
          </a:xfrm>
          <a:prstGeom prst="rect">
            <a:avLst/>
          </a:prstGeom>
        </p:spPr>
        <p:txBody>
          <a:bodyPr wrap="square">
            <a:spAutoFit/>
          </a:bodyPr>
          <a:lstStyle/>
          <a:p>
            <a:pPr>
              <a:lnSpc>
                <a:spcPct val="150000"/>
              </a:lnSpc>
            </a:pPr>
            <a:r>
              <a:rPr lang="en-IN" sz="1400" b="1" dirty="0">
                <a:latin typeface="Times New Roman" panose="02020603050405020304" pitchFamily="18" charset="0"/>
                <a:cs typeface="Times New Roman" panose="02020603050405020304" pitchFamily="18" charset="0"/>
              </a:rPr>
              <a:t>1. Anomaly or Outlier Detection: - </a:t>
            </a:r>
            <a:r>
              <a:rPr lang="en-IN" sz="1400" dirty="0">
                <a:latin typeface="Times New Roman" panose="02020603050405020304" pitchFamily="18" charset="0"/>
                <a:cs typeface="Times New Roman" panose="02020603050405020304" pitchFamily="18" charset="0"/>
              </a:rPr>
              <a:t>It detects the flaws of the data</a:t>
            </a:r>
            <a:endParaRPr lang="en-IN" sz="1400" b="1" dirty="0">
              <a:latin typeface="Times New Roman" panose="02020603050405020304" pitchFamily="18" charset="0"/>
              <a:cs typeface="Times New Roman" panose="02020603050405020304" pitchFamily="18" charset="0"/>
            </a:endParaRPr>
          </a:p>
          <a:p>
            <a:pPr>
              <a:lnSpc>
                <a:spcPct val="150000"/>
              </a:lnSpc>
            </a:pPr>
            <a:r>
              <a:rPr lang="en-IN" sz="1400" b="1" dirty="0">
                <a:latin typeface="Times New Roman" panose="02020603050405020304" pitchFamily="18" charset="0"/>
                <a:cs typeface="Times New Roman" panose="02020603050405020304" pitchFamily="18" charset="0"/>
              </a:rPr>
              <a:t>2. Association Rule Learning</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a:t>
            </a:r>
            <a:r>
              <a:rPr lang="en-IN" sz="1400" dirty="0">
                <a:latin typeface="Times New Roman" panose="02020603050405020304" pitchFamily="18" charset="0"/>
                <a:cs typeface="Times New Roman" panose="02020603050405020304" pitchFamily="18" charset="0"/>
              </a:rPr>
              <a:t>finds the  relations or interesting patterns from the large data set. </a:t>
            </a:r>
          </a:p>
          <a:p>
            <a:pPr>
              <a:lnSpc>
                <a:spcPct val="150000"/>
              </a:lnSpc>
            </a:pPr>
            <a:r>
              <a:rPr lang="en-IN" sz="1400" b="1" dirty="0">
                <a:latin typeface="Times New Roman" panose="02020603050405020304" pitchFamily="18" charset="0"/>
                <a:cs typeface="Times New Roman" panose="02020603050405020304" pitchFamily="18" charset="0"/>
              </a:rPr>
              <a:t>3. Clustering Analysis</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a:t>
            </a:r>
            <a:r>
              <a:rPr lang="en-IN" sz="1400" dirty="0">
                <a:latin typeface="Times New Roman" panose="02020603050405020304" pitchFamily="18" charset="0"/>
                <a:cs typeface="Times New Roman" panose="02020603050405020304" pitchFamily="18" charset="0"/>
              </a:rPr>
              <a:t>identifying similar data from the large data-set and grouping them </a:t>
            </a:r>
          </a:p>
          <a:p>
            <a:pPr>
              <a:lnSpc>
                <a:spcPct val="150000"/>
              </a:lnSpc>
            </a:pPr>
            <a:r>
              <a:rPr lang="en-IN" sz="1400" b="1" dirty="0">
                <a:latin typeface="Times New Roman" panose="02020603050405020304" pitchFamily="18" charset="0"/>
                <a:cs typeface="Times New Roman" panose="02020603050405020304" pitchFamily="18" charset="0"/>
              </a:rPr>
              <a:t>4. Classification Analysis</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a:t>
            </a:r>
            <a:r>
              <a:rPr lang="en-IN" sz="1400" dirty="0">
                <a:latin typeface="Times New Roman" panose="02020603050405020304" pitchFamily="18" charset="0"/>
                <a:cs typeface="Times New Roman" panose="02020603050405020304" pitchFamily="18" charset="0"/>
              </a:rPr>
              <a:t>obtains information about the data. </a:t>
            </a:r>
          </a:p>
          <a:p>
            <a:pPr>
              <a:lnSpc>
                <a:spcPct val="150000"/>
              </a:lnSpc>
            </a:pPr>
            <a:r>
              <a:rPr lang="en-IN" sz="1400" b="1" dirty="0">
                <a:latin typeface="Times New Roman" panose="02020603050405020304" pitchFamily="18" charset="0"/>
                <a:cs typeface="Times New Roman" panose="02020603050405020304" pitchFamily="18" charset="0"/>
              </a:rPr>
              <a:t>5. Regression Analysis</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a:t>
            </a:r>
            <a:r>
              <a:rPr lang="en-IN" sz="1400" dirty="0">
                <a:latin typeface="Times New Roman" panose="02020603050405020304" pitchFamily="18" charset="0"/>
                <a:cs typeface="Times New Roman" panose="02020603050405020304" pitchFamily="18" charset="0"/>
              </a:rPr>
              <a:t>helps to identify the relationship between the different variables. </a:t>
            </a:r>
          </a:p>
          <a:p>
            <a:pPr>
              <a:lnSpc>
                <a:spcPct val="150000"/>
              </a:lnSpc>
            </a:pPr>
            <a:r>
              <a:rPr lang="en-IN" sz="1400" b="1" dirty="0">
                <a:latin typeface="Times New Roman" panose="02020603050405020304" pitchFamily="18" charset="0"/>
                <a:cs typeface="Times New Roman" panose="02020603050405020304" pitchFamily="18" charset="0"/>
              </a:rPr>
              <a:t>6. Data Warehousing:	</a:t>
            </a:r>
            <a:r>
              <a:rPr lang="en-IN" sz="1400" dirty="0" smtClean="0">
                <a:latin typeface="Times New Roman" panose="02020603050405020304" pitchFamily="18" charset="0"/>
                <a:cs typeface="Times New Roman" panose="02020603050405020304" pitchFamily="18" charset="0"/>
              </a:rPr>
              <a:t>It </a:t>
            </a:r>
            <a:r>
              <a:rPr lang="en-IN" sz="1400" dirty="0">
                <a:latin typeface="Times New Roman" panose="02020603050405020304" pitchFamily="18" charset="0"/>
                <a:cs typeface="Times New Roman" panose="02020603050405020304" pitchFamily="18" charset="0"/>
              </a:rPr>
              <a:t>is the technique of storing large quantities of structured data securely</a:t>
            </a:r>
          </a:p>
          <a:p>
            <a:pPr>
              <a:lnSpc>
                <a:spcPct val="150000"/>
              </a:lnSpc>
            </a:pPr>
            <a:r>
              <a:rPr lang="en-IN" sz="1400" b="1" dirty="0">
                <a:latin typeface="Times New Roman" panose="02020603050405020304" pitchFamily="18" charset="0"/>
                <a:cs typeface="Times New Roman" panose="02020603050405020304" pitchFamily="18" charset="0"/>
              </a:rPr>
              <a:t>7. Visualization</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is the process of tabulating data in the form of graphs, charts and diagrams and digital images. </a:t>
            </a:r>
          </a:p>
          <a:p>
            <a:pPr>
              <a:lnSpc>
                <a:spcPct val="150000"/>
              </a:lnSpc>
            </a:pPr>
            <a:r>
              <a:rPr lang="en-IN" sz="1400" b="1" dirty="0">
                <a:latin typeface="Times New Roman" panose="02020603050405020304" pitchFamily="18" charset="0"/>
                <a:cs typeface="Times New Roman" panose="02020603050405020304" pitchFamily="18" charset="0"/>
              </a:rPr>
              <a:t>8. Statistical Techniques</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calculates </a:t>
            </a:r>
            <a:r>
              <a:rPr lang="en-IN" sz="1400" dirty="0">
                <a:latin typeface="Times New Roman" panose="02020603050405020304" pitchFamily="18" charset="0"/>
                <a:cs typeface="Times New Roman" panose="02020603050405020304" pitchFamily="18" charset="0"/>
              </a:rPr>
              <a:t>the mean, mode, and median of the data to predict future patterns. </a:t>
            </a:r>
          </a:p>
          <a:p>
            <a:pPr>
              <a:lnSpc>
                <a:spcPct val="150000"/>
              </a:lnSpc>
            </a:pPr>
            <a:r>
              <a:rPr lang="en-IN" sz="1400" b="1" dirty="0">
                <a:latin typeface="Times New Roman" panose="02020603050405020304" pitchFamily="18" charset="0"/>
                <a:cs typeface="Times New Roman" panose="02020603050405020304" pitchFamily="18" charset="0"/>
              </a:rPr>
              <a:t>9. Tracking Patterns</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identifies </a:t>
            </a:r>
            <a:r>
              <a:rPr lang="en-IN" sz="1400" dirty="0">
                <a:latin typeface="Times New Roman" panose="02020603050405020304" pitchFamily="18" charset="0"/>
                <a:cs typeface="Times New Roman" panose="02020603050405020304" pitchFamily="18" charset="0"/>
              </a:rPr>
              <a:t>patterns from the current database. </a:t>
            </a:r>
          </a:p>
          <a:p>
            <a:pPr>
              <a:lnSpc>
                <a:spcPct val="150000"/>
              </a:lnSpc>
            </a:pPr>
            <a:r>
              <a:rPr lang="en-IN" sz="1400" b="1" dirty="0">
                <a:latin typeface="Times New Roman" panose="02020603050405020304" pitchFamily="18" charset="0"/>
                <a:cs typeface="Times New Roman" panose="02020603050405020304" pitchFamily="18" charset="0"/>
              </a:rPr>
              <a:t>10. Sequential Patterns</a:t>
            </a:r>
            <a:r>
              <a:rPr lang="en-IN" sz="1400" b="1"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identifies the </a:t>
            </a:r>
            <a:r>
              <a:rPr lang="en-IN" sz="1400" dirty="0">
                <a:latin typeface="Times New Roman" panose="02020603050405020304" pitchFamily="18" charset="0"/>
                <a:cs typeface="Times New Roman" panose="02020603050405020304" pitchFamily="18" charset="0"/>
              </a:rPr>
              <a:t>sequence of the data. </a:t>
            </a:r>
          </a:p>
          <a:p>
            <a:pPr>
              <a:lnSpc>
                <a:spcPct val="150000"/>
              </a:lnSpc>
            </a:pPr>
            <a:r>
              <a:rPr lang="en-IN" sz="1400"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2030016" y="277573"/>
            <a:ext cx="5904656" cy="646331"/>
          </a:xfrm>
          <a:prstGeom prst="rect">
            <a:avLst/>
          </a:prstGeom>
          <a:noFill/>
        </p:spPr>
        <p:txBody>
          <a:bodyPr wrap="square" rtlCol="0">
            <a:spAutoFit/>
          </a:bodyPr>
          <a:lstStyle/>
          <a:p>
            <a:r>
              <a:rPr lang="en-US" sz="3600" b="1" dirty="0" smtClean="0">
                <a:solidFill>
                  <a:srgbClr val="0070C0"/>
                </a:solidFill>
              </a:rPr>
              <a:t>Data Mining Techniques</a:t>
            </a:r>
            <a:endParaRPr lang="en-IN" sz="3600" b="1" dirty="0">
              <a:solidFill>
                <a:srgbClr val="0070C0"/>
              </a:solidFill>
            </a:endParaRPr>
          </a:p>
        </p:txBody>
      </p:sp>
    </p:spTree>
    <p:extLst>
      <p:ext uri="{BB962C8B-B14F-4D97-AF65-F5344CB8AC3E}">
        <p14:creationId xmlns:p14="http://schemas.microsoft.com/office/powerpoint/2010/main" val="974068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755576" y="277572"/>
            <a:ext cx="8784976" cy="646331"/>
          </a:xfrm>
          <a:prstGeom prst="rect">
            <a:avLst/>
          </a:prstGeom>
          <a:noFill/>
        </p:spPr>
        <p:txBody>
          <a:bodyPr wrap="square" rtlCol="0">
            <a:spAutoFit/>
          </a:bodyPr>
          <a:lstStyle/>
          <a:p>
            <a:pPr algn="ctr"/>
            <a:r>
              <a:rPr lang="en-US" sz="3600" b="1" dirty="0" smtClean="0">
                <a:solidFill>
                  <a:srgbClr val="0070C0"/>
                </a:solidFill>
              </a:rPr>
              <a:t>Data Mining </a:t>
            </a:r>
            <a:r>
              <a:rPr lang="en-US" sz="3600" b="1" dirty="0" smtClean="0">
                <a:solidFill>
                  <a:srgbClr val="0070C0"/>
                </a:solidFill>
              </a:rPr>
              <a:t>Technologies</a:t>
            </a:r>
            <a:endParaRPr lang="en-IN" sz="3600" b="1" dirty="0">
              <a:solidFill>
                <a:srgbClr val="0070C0"/>
              </a:solidFill>
            </a:endParaRPr>
          </a:p>
        </p:txBody>
      </p:sp>
      <p:sp>
        <p:nvSpPr>
          <p:cNvPr id="3" name="TextBox 2"/>
          <p:cNvSpPr txBox="1"/>
          <p:nvPr/>
        </p:nvSpPr>
        <p:spPr>
          <a:xfrm>
            <a:off x="755576" y="1196752"/>
            <a:ext cx="8136904" cy="1200329"/>
          </a:xfrm>
          <a:prstGeom prst="rect">
            <a:avLst/>
          </a:prstGeom>
          <a:noFill/>
        </p:spPr>
        <p:txBody>
          <a:bodyPr wrap="square" rtlCol="0">
            <a:spAutoFit/>
          </a:bodyPr>
          <a:lstStyle/>
          <a:p>
            <a:pPr algn="just">
              <a:lnSpc>
                <a:spcPct val="150000"/>
              </a:lnSpc>
            </a:pPr>
            <a:r>
              <a:rPr lang="en-IN" sz="1600" dirty="0">
                <a:latin typeface="Times New Roman" panose="02020603050405020304" pitchFamily="18" charset="0"/>
                <a:cs typeface="Times New Roman" panose="02020603050405020304" pitchFamily="18" charset="0"/>
              </a:rPr>
              <a:t>Data mining has integrated numerous techniques from other fields such as statistics, machine learning , pattern recognition, data system and data warehouse systems , information retrieval, visual analytics, algorithms, high-performance computing and many specific applications</a:t>
            </a:r>
            <a:endParaRPr lang="en-IN" sz="1600" dirty="0">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195168660"/>
              </p:ext>
            </p:extLst>
          </p:nvPr>
        </p:nvGraphicFramePr>
        <p:xfrm>
          <a:off x="1776028"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17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1259632" y="234405"/>
            <a:ext cx="6336704" cy="646331"/>
          </a:xfrm>
          <a:prstGeom prst="rect">
            <a:avLst/>
          </a:prstGeom>
          <a:noFill/>
        </p:spPr>
        <p:txBody>
          <a:bodyPr wrap="square" rtlCol="0">
            <a:spAutoFit/>
          </a:bodyPr>
          <a:lstStyle/>
          <a:p>
            <a:pPr algn="ctr"/>
            <a:r>
              <a:rPr lang="en-US" sz="3600" b="1" dirty="0" smtClean="0">
                <a:solidFill>
                  <a:srgbClr val="0070C0"/>
                </a:solidFill>
              </a:rPr>
              <a:t>Module overview</a:t>
            </a:r>
            <a:endParaRPr lang="en-IN" sz="3600" b="1" dirty="0">
              <a:solidFill>
                <a:srgbClr val="0070C0"/>
              </a:solidFill>
            </a:endParaRPr>
          </a:p>
        </p:txBody>
      </p:sp>
      <p:sp>
        <p:nvSpPr>
          <p:cNvPr id="6" name="TextBox 5"/>
          <p:cNvSpPr txBox="1"/>
          <p:nvPr/>
        </p:nvSpPr>
        <p:spPr>
          <a:xfrm>
            <a:off x="575556" y="1340768"/>
            <a:ext cx="7704856" cy="7848302"/>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solidFill>
                  <a:srgbClr val="0070C0"/>
                </a:solidFill>
              </a:rPr>
              <a:t>Evolution of Database </a:t>
            </a:r>
            <a:r>
              <a:rPr lang="en-US" b="1" dirty="0" smtClean="0">
                <a:solidFill>
                  <a:srgbClr val="0070C0"/>
                </a:solidFill>
              </a:rPr>
              <a:t>Technology</a:t>
            </a:r>
          </a:p>
          <a:p>
            <a:pPr marL="285750" indent="-285750">
              <a:buFont typeface="Wingdings" panose="05000000000000000000" pitchFamily="2" charset="2"/>
              <a:buChar char="v"/>
            </a:pPr>
            <a:r>
              <a:rPr lang="en-US" b="1" dirty="0">
                <a:solidFill>
                  <a:srgbClr val="0070C0"/>
                </a:solidFill>
              </a:rPr>
              <a:t>Why Data Mining </a:t>
            </a:r>
            <a:r>
              <a:rPr lang="en-US" b="1" dirty="0" smtClean="0">
                <a:solidFill>
                  <a:srgbClr val="0070C0"/>
                </a:solidFill>
              </a:rPr>
              <a:t>Now ?</a:t>
            </a:r>
          </a:p>
          <a:p>
            <a:pPr marL="285750" indent="-285750">
              <a:buFont typeface="Wingdings" panose="05000000000000000000" pitchFamily="2" charset="2"/>
              <a:buChar char="v"/>
            </a:pPr>
            <a:r>
              <a:rPr lang="en-US" b="1" dirty="0">
                <a:solidFill>
                  <a:srgbClr val="0070C0"/>
                </a:solidFill>
              </a:rPr>
              <a:t>What is Data Mining </a:t>
            </a:r>
            <a:r>
              <a:rPr lang="en-US" b="1" dirty="0" smtClean="0">
                <a:solidFill>
                  <a:srgbClr val="0070C0"/>
                </a:solidFill>
              </a:rPr>
              <a:t>?</a:t>
            </a:r>
          </a:p>
          <a:p>
            <a:pPr marL="285750" indent="-285750">
              <a:buFont typeface="Wingdings" panose="05000000000000000000" pitchFamily="2" charset="2"/>
              <a:buChar char="v"/>
            </a:pPr>
            <a:r>
              <a:rPr lang="en-US" b="1" dirty="0">
                <a:solidFill>
                  <a:srgbClr val="0070C0"/>
                </a:solidFill>
              </a:rPr>
              <a:t>Evolution of Data </a:t>
            </a:r>
            <a:r>
              <a:rPr lang="en-US" b="1" dirty="0" smtClean="0">
                <a:solidFill>
                  <a:srgbClr val="0070C0"/>
                </a:solidFill>
              </a:rPr>
              <a:t>Mining</a:t>
            </a:r>
          </a:p>
          <a:p>
            <a:pPr marL="285750" indent="-285750">
              <a:buFont typeface="Wingdings" panose="05000000000000000000" pitchFamily="2" charset="2"/>
              <a:buChar char="v"/>
            </a:pPr>
            <a:r>
              <a:rPr lang="en-US" b="1" dirty="0">
                <a:solidFill>
                  <a:srgbClr val="0070C0"/>
                </a:solidFill>
              </a:rPr>
              <a:t>Why Data Mining is Important </a:t>
            </a:r>
            <a:r>
              <a:rPr lang="en-US" b="1" dirty="0" smtClean="0">
                <a:solidFill>
                  <a:srgbClr val="0070C0"/>
                </a:solidFill>
              </a:rPr>
              <a:t>?</a:t>
            </a:r>
          </a:p>
          <a:p>
            <a:pPr marL="285750" indent="-285750">
              <a:buFont typeface="Wingdings" panose="05000000000000000000" pitchFamily="2" charset="2"/>
              <a:buChar char="v"/>
            </a:pPr>
            <a:r>
              <a:rPr lang="en-IN" b="1" dirty="0">
                <a:solidFill>
                  <a:srgbClr val="0070C0"/>
                </a:solidFill>
              </a:rPr>
              <a:t>The Scope of Data </a:t>
            </a:r>
            <a:r>
              <a:rPr lang="en-IN" b="1" dirty="0" smtClean="0">
                <a:solidFill>
                  <a:srgbClr val="0070C0"/>
                </a:solidFill>
              </a:rPr>
              <a:t>Mining</a:t>
            </a:r>
          </a:p>
          <a:p>
            <a:pPr marL="285750" indent="-285750">
              <a:buFont typeface="Wingdings" panose="05000000000000000000" pitchFamily="2" charset="2"/>
              <a:buChar char="v"/>
            </a:pPr>
            <a:r>
              <a:rPr lang="en-IN" b="1" dirty="0">
                <a:solidFill>
                  <a:srgbClr val="0070C0"/>
                </a:solidFill>
              </a:rPr>
              <a:t>Tasks of Data </a:t>
            </a:r>
            <a:r>
              <a:rPr lang="en-IN" b="1" dirty="0" smtClean="0">
                <a:solidFill>
                  <a:srgbClr val="0070C0"/>
                </a:solidFill>
              </a:rPr>
              <a:t>Mining</a:t>
            </a:r>
          </a:p>
          <a:p>
            <a:pPr marL="285750" indent="-285750">
              <a:buFont typeface="Wingdings" panose="05000000000000000000" pitchFamily="2" charset="2"/>
              <a:buChar char="v"/>
            </a:pPr>
            <a:r>
              <a:rPr lang="en-IN" b="1" dirty="0">
                <a:solidFill>
                  <a:srgbClr val="0070C0"/>
                </a:solidFill>
              </a:rPr>
              <a:t>Major Components of </a:t>
            </a:r>
            <a:r>
              <a:rPr lang="en-US" b="1" dirty="0">
                <a:solidFill>
                  <a:srgbClr val="0070C0"/>
                </a:solidFill>
              </a:rPr>
              <a:t>KDD </a:t>
            </a:r>
            <a:r>
              <a:rPr lang="en-US" b="1" dirty="0" smtClean="0">
                <a:solidFill>
                  <a:srgbClr val="0070C0"/>
                </a:solidFill>
              </a:rPr>
              <a:t>Process</a:t>
            </a:r>
          </a:p>
          <a:p>
            <a:pPr marL="285750" indent="-285750">
              <a:buFont typeface="Wingdings" panose="05000000000000000000" pitchFamily="2" charset="2"/>
              <a:buChar char="v"/>
            </a:pPr>
            <a:r>
              <a:rPr lang="en-US" b="1" dirty="0">
                <a:solidFill>
                  <a:srgbClr val="0070C0"/>
                </a:solidFill>
              </a:rPr>
              <a:t>Data Mining : KDD </a:t>
            </a:r>
            <a:r>
              <a:rPr lang="en-US" b="1" dirty="0" smtClean="0">
                <a:solidFill>
                  <a:srgbClr val="0070C0"/>
                </a:solidFill>
              </a:rPr>
              <a:t>Process</a:t>
            </a:r>
          </a:p>
          <a:p>
            <a:pPr marL="285750" indent="-285750">
              <a:buFont typeface="Wingdings" panose="05000000000000000000" pitchFamily="2" charset="2"/>
              <a:buChar char="v"/>
            </a:pPr>
            <a:r>
              <a:rPr lang="en-IN" b="1" dirty="0">
                <a:solidFill>
                  <a:srgbClr val="0070C0"/>
                </a:solidFill>
              </a:rPr>
              <a:t>Data Mining – on What Kind of Data </a:t>
            </a:r>
            <a:r>
              <a:rPr lang="en-IN" b="1" dirty="0" smtClean="0">
                <a:solidFill>
                  <a:srgbClr val="0070C0"/>
                </a:solidFill>
              </a:rPr>
              <a:t>?</a:t>
            </a:r>
          </a:p>
          <a:p>
            <a:pPr marL="285750" indent="-285750">
              <a:buFont typeface="Wingdings" panose="05000000000000000000" pitchFamily="2" charset="2"/>
              <a:buChar char="v"/>
            </a:pPr>
            <a:r>
              <a:rPr lang="en-IN" b="1" dirty="0">
                <a:solidFill>
                  <a:srgbClr val="0070C0"/>
                </a:solidFill>
              </a:rPr>
              <a:t>Data Mining as Business </a:t>
            </a:r>
            <a:r>
              <a:rPr lang="en-IN" b="1" dirty="0" smtClean="0">
                <a:solidFill>
                  <a:srgbClr val="0070C0"/>
                </a:solidFill>
              </a:rPr>
              <a:t>Intelligence</a:t>
            </a:r>
          </a:p>
          <a:p>
            <a:pPr marL="285750" indent="-285750">
              <a:buFont typeface="Wingdings" panose="05000000000000000000" pitchFamily="2" charset="2"/>
              <a:buChar char="v"/>
            </a:pPr>
            <a:r>
              <a:rPr lang="en-US" b="1" dirty="0">
                <a:solidFill>
                  <a:srgbClr val="0070C0"/>
                </a:solidFill>
              </a:rPr>
              <a:t>Data Mining </a:t>
            </a:r>
            <a:r>
              <a:rPr lang="en-US" b="1" dirty="0" smtClean="0">
                <a:solidFill>
                  <a:srgbClr val="0070C0"/>
                </a:solidFill>
              </a:rPr>
              <a:t>Techniques</a:t>
            </a:r>
          </a:p>
          <a:p>
            <a:pPr marL="285750" indent="-285750">
              <a:buFont typeface="Wingdings" panose="05000000000000000000" pitchFamily="2" charset="2"/>
              <a:buChar char="v"/>
            </a:pPr>
            <a:r>
              <a:rPr lang="en-US" b="1" dirty="0">
                <a:solidFill>
                  <a:srgbClr val="0070C0"/>
                </a:solidFill>
              </a:rPr>
              <a:t>Data Mining </a:t>
            </a:r>
            <a:r>
              <a:rPr lang="en-US" b="1" dirty="0" smtClean="0">
                <a:solidFill>
                  <a:srgbClr val="0070C0"/>
                </a:solidFill>
              </a:rPr>
              <a:t>Technologies</a:t>
            </a:r>
          </a:p>
          <a:p>
            <a:pPr marL="285750" indent="-285750">
              <a:buFont typeface="Wingdings" panose="05000000000000000000" pitchFamily="2" charset="2"/>
              <a:buChar char="v"/>
            </a:pPr>
            <a:r>
              <a:rPr lang="en-US" b="1" dirty="0">
                <a:solidFill>
                  <a:srgbClr val="0070C0"/>
                </a:solidFill>
              </a:rPr>
              <a:t>Data Mining Issues</a:t>
            </a:r>
            <a:endParaRPr lang="en-IN" b="1" dirty="0">
              <a:solidFill>
                <a:srgbClr val="0070C0"/>
              </a:solidFill>
            </a:endParaRPr>
          </a:p>
          <a:p>
            <a:pPr marL="285750" indent="-285750">
              <a:buFont typeface="Wingdings" panose="05000000000000000000" pitchFamily="2" charset="2"/>
              <a:buChar char="v"/>
            </a:pPr>
            <a:r>
              <a:rPr lang="en-US" b="1" dirty="0">
                <a:solidFill>
                  <a:srgbClr val="0070C0"/>
                </a:solidFill>
              </a:rPr>
              <a:t>Data Mining </a:t>
            </a:r>
            <a:r>
              <a:rPr lang="en-US" b="1" dirty="0" smtClean="0">
                <a:solidFill>
                  <a:srgbClr val="0070C0"/>
                </a:solidFill>
              </a:rPr>
              <a:t>Challenges</a:t>
            </a: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dirty="0">
              <a:solidFill>
                <a:srgbClr val="0070C0"/>
              </a:solidFill>
            </a:endParaRPr>
          </a:p>
          <a:p>
            <a:pPr marL="285750" indent="-285750">
              <a:buFont typeface="Wingdings" panose="05000000000000000000" pitchFamily="2" charset="2"/>
              <a:buChar char="v"/>
            </a:pPr>
            <a:endParaRPr lang="en-IN"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IN" b="1" dirty="0">
              <a:solidFill>
                <a:srgbClr val="0070C0"/>
              </a:solidFill>
            </a:endParaRPr>
          </a:p>
          <a:p>
            <a:pPr marL="285750" indent="-285750">
              <a:buFont typeface="Wingdings" panose="05000000000000000000" pitchFamily="2" charset="2"/>
              <a:buChar char="v"/>
            </a:pPr>
            <a:endParaRPr lang="en-US" b="1" dirty="0" smtClean="0">
              <a:solidFill>
                <a:srgbClr val="0070C0"/>
              </a:solidFill>
            </a:endParaRPr>
          </a:p>
          <a:p>
            <a:pPr marL="285750" indent="-285750">
              <a:buFont typeface="Wingdings" panose="05000000000000000000" pitchFamily="2" charset="2"/>
              <a:buChar char="v"/>
            </a:pPr>
            <a:endParaRPr lang="en-IN" b="1" dirty="0">
              <a:solidFill>
                <a:srgbClr val="0070C0"/>
              </a:solidFill>
            </a:endParaRPr>
          </a:p>
        </p:txBody>
      </p:sp>
      <p:sp>
        <p:nvSpPr>
          <p:cNvPr id="7" name="TextBox 6"/>
          <p:cNvSpPr txBox="1"/>
          <p:nvPr/>
        </p:nvSpPr>
        <p:spPr>
          <a:xfrm>
            <a:off x="2406462" y="1844824"/>
            <a:ext cx="184731" cy="369332"/>
          </a:xfrm>
          <a:prstGeom prst="rect">
            <a:avLst/>
          </a:prstGeom>
          <a:noFill/>
        </p:spPr>
        <p:txBody>
          <a:bodyPr wrap="none" rtlCol="0">
            <a:spAutoFit/>
          </a:bodyPr>
          <a:lstStyle/>
          <a:p>
            <a:pPr algn="ctr"/>
            <a:endParaRPr lang="en-IN" b="1" dirty="0">
              <a:solidFill>
                <a:srgbClr val="0070C0"/>
              </a:solidFill>
            </a:endParaRPr>
          </a:p>
        </p:txBody>
      </p:sp>
    </p:spTree>
    <p:extLst>
      <p:ext uri="{BB962C8B-B14F-4D97-AF65-F5344CB8AC3E}">
        <p14:creationId xmlns:p14="http://schemas.microsoft.com/office/powerpoint/2010/main" val="3498591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Rectangle 1"/>
          <p:cNvSpPr/>
          <p:nvPr/>
        </p:nvSpPr>
        <p:spPr>
          <a:xfrm>
            <a:off x="363226" y="908720"/>
            <a:ext cx="8601261" cy="4801314"/>
          </a:xfrm>
          <a:prstGeom prst="rect">
            <a:avLst/>
          </a:prstGeom>
        </p:spPr>
        <p:txBody>
          <a:bodyPr wrap="square">
            <a:spAutoFit/>
          </a:bodyPr>
          <a:lstStyle/>
          <a:p>
            <a:pPr>
              <a:lnSpc>
                <a:spcPct val="150000"/>
              </a:lnSpc>
            </a:pPr>
            <a:r>
              <a:rPr lang="en-IN" sz="1200" dirty="0">
                <a:latin typeface="Times New Roman" panose="02020603050405020304" pitchFamily="18" charset="0"/>
                <a:cs typeface="Times New Roman" panose="02020603050405020304" pitchFamily="18" charset="0"/>
              </a:rPr>
              <a:t> </a:t>
            </a:r>
          </a:p>
          <a:p>
            <a:pPr>
              <a:lnSpc>
                <a:spcPct val="150000"/>
              </a:lnSpc>
            </a:pPr>
            <a:r>
              <a:rPr lang="en-IN" sz="1200" dirty="0">
                <a:latin typeface="Times New Roman" panose="02020603050405020304" pitchFamily="18" charset="0"/>
                <a:cs typeface="Times New Roman" panose="02020603050405020304" pitchFamily="18" charset="0"/>
              </a:rPr>
              <a:t>Major issues in data mining are </a:t>
            </a:r>
            <a:r>
              <a:rPr lang="en-IN" sz="1200" b="1" dirty="0">
                <a:solidFill>
                  <a:srgbClr val="0070C0"/>
                </a:solidFill>
                <a:latin typeface="Times New Roman" panose="02020603050405020304" pitchFamily="18" charset="0"/>
                <a:cs typeface="Times New Roman" panose="02020603050405020304" pitchFamily="18" charset="0"/>
              </a:rPr>
              <a:t>mining methodology, user interaction, performance, and diverse data types</a:t>
            </a:r>
            <a:r>
              <a:rPr lang="en-IN" sz="1200" dirty="0">
                <a:latin typeface="Times New Roman" panose="02020603050405020304" pitchFamily="18" charset="0"/>
                <a:cs typeface="Times New Roman" panose="02020603050405020304" pitchFamily="18" charset="0"/>
              </a:rPr>
              <a:t>. </a:t>
            </a:r>
            <a:endParaRPr lang="en-IN" sz="1200" dirty="0" smtClean="0">
              <a:latin typeface="Times New Roman" panose="02020603050405020304" pitchFamily="18" charset="0"/>
              <a:cs typeface="Times New Roman" panose="02020603050405020304" pitchFamily="18" charset="0"/>
            </a:endParaRPr>
          </a:p>
          <a:p>
            <a:pPr>
              <a:lnSpc>
                <a:spcPct val="150000"/>
              </a:lnSpc>
            </a:pPr>
            <a:endParaRPr lang="en-IN" sz="1200" b="1" dirty="0" smtClean="0">
              <a:solidFill>
                <a:srgbClr val="00B050"/>
              </a:solidFill>
              <a:latin typeface="Times New Roman" panose="02020603050405020304" pitchFamily="18" charset="0"/>
              <a:cs typeface="Times New Roman" panose="02020603050405020304" pitchFamily="18" charset="0"/>
            </a:endParaRPr>
          </a:p>
          <a:p>
            <a:pPr>
              <a:lnSpc>
                <a:spcPct val="150000"/>
              </a:lnSpc>
            </a:pPr>
            <a:r>
              <a:rPr lang="en-IN" sz="1200" b="1" dirty="0" smtClean="0">
                <a:solidFill>
                  <a:srgbClr val="00B050"/>
                </a:solidFill>
                <a:latin typeface="Times New Roman" panose="02020603050405020304" pitchFamily="18" charset="0"/>
                <a:cs typeface="Times New Roman" panose="02020603050405020304" pitchFamily="18" charset="0"/>
              </a:rPr>
              <a:t>Mining </a:t>
            </a:r>
            <a:r>
              <a:rPr lang="en-IN" sz="1200" b="1" dirty="0">
                <a:solidFill>
                  <a:srgbClr val="00B050"/>
                </a:solidFill>
                <a:latin typeface="Times New Roman" panose="02020603050405020304" pitchFamily="18" charset="0"/>
                <a:cs typeface="Times New Roman" panose="02020603050405020304" pitchFamily="18" charset="0"/>
              </a:rPr>
              <a:t>Methodology and User Interaction Issues</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Mining various methods and techniques in databases</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Interactive knowledge mining at numerous </a:t>
            </a:r>
            <a:r>
              <a:rPr lang="en-IN" sz="1200" dirty="0" err="1">
                <a:latin typeface="Times New Roman" panose="02020603050405020304" pitchFamily="18" charset="0"/>
                <a:cs typeface="Times New Roman" panose="02020603050405020304" pitchFamily="18" charset="0"/>
              </a:rPr>
              <a:t>abstractional</a:t>
            </a:r>
            <a:r>
              <a:rPr lang="en-IN" sz="1200" dirty="0">
                <a:latin typeface="Times New Roman" panose="02020603050405020304" pitchFamily="18" charset="0"/>
                <a:cs typeface="Times New Roman" panose="02020603050405020304" pitchFamily="18" charset="0"/>
              </a:rPr>
              <a:t> levels</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Adding background information</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Languages used in data mining and ad hoc data mining</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Presentation and visualisation of the results of data mining</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Handling incomplete or noisy data</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Evaluating patterns </a:t>
            </a:r>
            <a:endParaRPr lang="en-IN" sz="1200" dirty="0" smtClean="0">
              <a:latin typeface="Times New Roman" panose="02020603050405020304" pitchFamily="18" charset="0"/>
              <a:cs typeface="Times New Roman" panose="02020603050405020304" pitchFamily="18" charset="0"/>
            </a:endParaRPr>
          </a:p>
          <a:p>
            <a:pPr>
              <a:lnSpc>
                <a:spcPct val="150000"/>
              </a:lnSpc>
            </a:pPr>
            <a:r>
              <a:rPr lang="en-IN" sz="1200" b="1" dirty="0" smtClean="0">
                <a:solidFill>
                  <a:srgbClr val="00B050"/>
                </a:solidFill>
                <a:latin typeface="Times New Roman" panose="02020603050405020304" pitchFamily="18" charset="0"/>
                <a:cs typeface="Times New Roman" panose="02020603050405020304" pitchFamily="18" charset="0"/>
              </a:rPr>
              <a:t>Performance </a:t>
            </a:r>
            <a:r>
              <a:rPr lang="en-IN" sz="1200" b="1" dirty="0">
                <a:solidFill>
                  <a:srgbClr val="00B050"/>
                </a:solidFill>
                <a:latin typeface="Times New Roman" panose="02020603050405020304" pitchFamily="18" charset="0"/>
                <a:cs typeface="Times New Roman" panose="02020603050405020304" pitchFamily="18" charset="0"/>
              </a:rPr>
              <a:t>Issues</a:t>
            </a:r>
          </a:p>
          <a:p>
            <a:pPr marL="622300" indent="96838">
              <a:lnSpc>
                <a:spcPct val="150000"/>
              </a:lnSpc>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cs typeface="Times New Roman" panose="02020603050405020304" pitchFamily="18" charset="0"/>
              </a:rPr>
              <a:t>Data mining algorithms are efficient and scalable.</a:t>
            </a:r>
          </a:p>
          <a:p>
            <a:pPr marL="622300" indent="96838">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Parallel and distributed mining algorithms, and incremental</a:t>
            </a:r>
            <a:endParaRPr lang="en-IN" sz="1200" b="1" dirty="0" smtClean="0">
              <a:solidFill>
                <a:srgbClr val="00B050"/>
              </a:solidFill>
              <a:latin typeface="Times New Roman" panose="02020603050405020304" pitchFamily="18" charset="0"/>
              <a:cs typeface="Times New Roman" panose="02020603050405020304" pitchFamily="18" charset="0"/>
            </a:endParaRPr>
          </a:p>
          <a:p>
            <a:pPr>
              <a:lnSpc>
                <a:spcPct val="150000"/>
              </a:lnSpc>
            </a:pPr>
            <a:r>
              <a:rPr lang="en-IN" sz="1200" b="1" dirty="0" smtClean="0">
                <a:solidFill>
                  <a:srgbClr val="00B050"/>
                </a:solidFill>
                <a:latin typeface="Times New Roman" panose="02020603050405020304" pitchFamily="18" charset="0"/>
                <a:cs typeface="Times New Roman" panose="02020603050405020304" pitchFamily="18" charset="0"/>
              </a:rPr>
              <a:t>Issues </a:t>
            </a:r>
            <a:r>
              <a:rPr lang="en-IN" sz="1200" b="1" dirty="0">
                <a:solidFill>
                  <a:srgbClr val="00B050"/>
                </a:solidFill>
                <a:latin typeface="Times New Roman" panose="02020603050405020304" pitchFamily="18" charset="0"/>
                <a:cs typeface="Times New Roman" panose="02020603050405020304" pitchFamily="18" charset="0"/>
              </a:rPr>
              <a:t>Relating to the Diversity of Database Types</a:t>
            </a:r>
          </a:p>
          <a:p>
            <a:pPr marL="622300">
              <a:lnSpc>
                <a:spcPct val="150000"/>
              </a:lnSpc>
              <a:buFont typeface="Wingdings" panose="05000000000000000000" pitchFamily="2" charset="2"/>
              <a:buChar char="v"/>
            </a:pPr>
            <a:r>
              <a:rPr lang="en-IN" sz="1200" dirty="0">
                <a:latin typeface="Times New Roman" panose="02020603050405020304" pitchFamily="18" charset="0"/>
                <a:cs typeface="Times New Roman" panose="02020603050405020304" pitchFamily="18" charset="0"/>
              </a:rPr>
              <a:t> </a:t>
            </a:r>
            <a:r>
              <a:rPr lang="en-IN" sz="1200" dirty="0" smtClean="0">
                <a:latin typeface="Times New Roman" panose="02020603050405020304" pitchFamily="18" charset="0"/>
                <a:cs typeface="Times New Roman" panose="02020603050405020304" pitchFamily="18" charset="0"/>
              </a:rPr>
              <a:t>Handling </a:t>
            </a:r>
            <a:r>
              <a:rPr lang="en-IN" sz="1200" dirty="0">
                <a:latin typeface="Times New Roman" panose="02020603050405020304" pitchFamily="18" charset="0"/>
                <a:cs typeface="Times New Roman" panose="02020603050405020304" pitchFamily="18" charset="0"/>
              </a:rPr>
              <a:t>of the related and complex data types</a:t>
            </a:r>
          </a:p>
          <a:p>
            <a:pPr marL="622300">
              <a:lnSpc>
                <a:spcPct val="150000"/>
              </a:lnSpc>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 Mining </a:t>
            </a:r>
            <a:r>
              <a:rPr lang="en-IN" sz="1200" dirty="0">
                <a:latin typeface="Times New Roman" panose="02020603050405020304" pitchFamily="18" charset="0"/>
                <a:cs typeface="Times New Roman" panose="02020603050405020304" pitchFamily="18" charset="0"/>
              </a:rPr>
              <a:t>heterogeneous databases and global information systems</a:t>
            </a:r>
            <a:endParaRPr lang="en-IN" sz="1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30016" y="277573"/>
            <a:ext cx="5904656" cy="646331"/>
          </a:xfrm>
          <a:prstGeom prst="rect">
            <a:avLst/>
          </a:prstGeom>
          <a:noFill/>
        </p:spPr>
        <p:txBody>
          <a:bodyPr wrap="square" rtlCol="0">
            <a:spAutoFit/>
          </a:bodyPr>
          <a:lstStyle/>
          <a:p>
            <a:r>
              <a:rPr lang="en-US" sz="3600" b="1" dirty="0" smtClean="0">
                <a:solidFill>
                  <a:srgbClr val="0070C0"/>
                </a:solidFill>
              </a:rPr>
              <a:t>Data Mining Issues</a:t>
            </a:r>
            <a:endParaRPr lang="en-IN" sz="3600" b="1" dirty="0">
              <a:solidFill>
                <a:srgbClr val="0070C0"/>
              </a:solidFill>
            </a:endParaRPr>
          </a:p>
        </p:txBody>
      </p:sp>
    </p:spTree>
    <p:extLst>
      <p:ext uri="{BB962C8B-B14F-4D97-AF65-F5344CB8AC3E}">
        <p14:creationId xmlns:p14="http://schemas.microsoft.com/office/powerpoint/2010/main" val="3173741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Rectangle 1"/>
          <p:cNvSpPr/>
          <p:nvPr/>
        </p:nvSpPr>
        <p:spPr>
          <a:xfrm>
            <a:off x="683568" y="1399200"/>
            <a:ext cx="7416824" cy="646331"/>
          </a:xfrm>
          <a:prstGeom prst="rect">
            <a:avLst/>
          </a:prstGeom>
        </p:spPr>
        <p:txBody>
          <a:bodyPr wrap="square">
            <a:spAutoFit/>
          </a:bodyPr>
          <a:lstStyle/>
          <a:p>
            <a:r>
              <a:rPr lang="en-IN" dirty="0">
                <a:latin typeface="Times New Roman" panose="02020603050405020304" pitchFamily="18" charset="0"/>
                <a:cs typeface="Times New Roman" panose="02020603050405020304" pitchFamily="18" charset="0"/>
              </a:rPr>
              <a:t>D</a:t>
            </a:r>
            <a:r>
              <a:rPr lang="en-IN" dirty="0" smtClean="0">
                <a:latin typeface="Times New Roman" panose="02020603050405020304" pitchFamily="18" charset="0"/>
                <a:cs typeface="Times New Roman" panose="02020603050405020304" pitchFamily="18" charset="0"/>
              </a:rPr>
              <a:t>ata </a:t>
            </a:r>
            <a:r>
              <a:rPr lang="en-IN" dirty="0">
                <a:latin typeface="Times New Roman" panose="02020603050405020304" pitchFamily="18" charset="0"/>
                <a:cs typeface="Times New Roman" panose="02020603050405020304" pitchFamily="18" charset="0"/>
              </a:rPr>
              <a:t>mining is hindered by the increasing quantity and complexity of big </a:t>
            </a:r>
            <a:r>
              <a:rPr lang="en-IN" dirty="0" smtClean="0">
                <a:latin typeface="Times New Roman" panose="02020603050405020304" pitchFamily="18" charset="0"/>
                <a:cs typeface="Times New Roman" panose="02020603050405020304" pitchFamily="18" charset="0"/>
              </a:rPr>
              <a:t>data, security, scalability, data quality and streaming data</a:t>
            </a:r>
            <a:endParaRPr lang="en-IN" dirty="0">
              <a:latin typeface="Times New Roman" panose="02020603050405020304" pitchFamily="18" charset="0"/>
              <a:cs typeface="Times New Roman" panose="02020603050405020304" pitchFamily="18" charset="0"/>
            </a:endParaRPr>
          </a:p>
        </p:txBody>
      </p:sp>
      <p:sp>
        <p:nvSpPr>
          <p:cNvPr id="3" name="Rectangle 2"/>
          <p:cNvSpPr/>
          <p:nvPr/>
        </p:nvSpPr>
        <p:spPr>
          <a:xfrm>
            <a:off x="2267744" y="332656"/>
            <a:ext cx="4699428" cy="646331"/>
          </a:xfrm>
          <a:prstGeom prst="rect">
            <a:avLst/>
          </a:prstGeom>
        </p:spPr>
        <p:txBody>
          <a:bodyPr wrap="none">
            <a:spAutoFit/>
          </a:bodyPr>
          <a:lstStyle/>
          <a:p>
            <a:r>
              <a:rPr lang="en-US" sz="3600" b="1" dirty="0">
                <a:solidFill>
                  <a:srgbClr val="0070C0"/>
                </a:solidFill>
              </a:rPr>
              <a:t>Data Mining C</a:t>
            </a:r>
            <a:r>
              <a:rPr lang="en-US" sz="3600" b="1" dirty="0" smtClean="0">
                <a:solidFill>
                  <a:srgbClr val="0070C0"/>
                </a:solidFill>
              </a:rPr>
              <a:t>hallenges</a:t>
            </a:r>
            <a:endParaRPr lang="en-IN" sz="3600" b="1" dirty="0">
              <a:solidFill>
                <a:srgbClr val="0070C0"/>
              </a:solidFill>
            </a:endParaRPr>
          </a:p>
        </p:txBody>
      </p:sp>
      <p:graphicFrame>
        <p:nvGraphicFramePr>
          <p:cNvPr id="6" name="Diagram 5"/>
          <p:cNvGraphicFramePr/>
          <p:nvPr>
            <p:extLst>
              <p:ext uri="{D42A27DB-BD31-4B8C-83A1-F6EECF244321}">
                <p14:modId xmlns:p14="http://schemas.microsoft.com/office/powerpoint/2010/main" val="311007923"/>
              </p:ext>
            </p:extLst>
          </p:nvPr>
        </p:nvGraphicFramePr>
        <p:xfrm>
          <a:off x="1475656" y="2389220"/>
          <a:ext cx="7188460" cy="446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076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p:cNvSpPr/>
          <p:nvPr/>
        </p:nvSpPr>
        <p:spPr>
          <a:xfrm>
            <a:off x="3262032" y="352728"/>
            <a:ext cx="2012539" cy="646331"/>
          </a:xfrm>
          <a:prstGeom prst="rect">
            <a:avLst/>
          </a:prstGeom>
        </p:spPr>
        <p:txBody>
          <a:bodyPr wrap="none">
            <a:spAutoFit/>
          </a:bodyPr>
          <a:lstStyle/>
          <a:p>
            <a:r>
              <a:rPr lang="en-US" sz="3600" b="1" dirty="0" smtClean="0">
                <a:solidFill>
                  <a:srgbClr val="0070C0"/>
                </a:solidFill>
              </a:rPr>
              <a:t>Summary</a:t>
            </a:r>
            <a:endParaRPr lang="en-IN" sz="3600" b="1" dirty="0">
              <a:solidFill>
                <a:srgbClr val="0070C0"/>
              </a:solidFill>
            </a:endParaRPr>
          </a:p>
        </p:txBody>
      </p:sp>
      <p:sp>
        <p:nvSpPr>
          <p:cNvPr id="5" name="Rectangle 4"/>
          <p:cNvSpPr/>
          <p:nvPr/>
        </p:nvSpPr>
        <p:spPr>
          <a:xfrm>
            <a:off x="467544" y="1040904"/>
            <a:ext cx="8568952" cy="5876096"/>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sz="1200" dirty="0">
                <a:solidFill>
                  <a:srgbClr val="002060"/>
                </a:solidFill>
                <a:latin typeface="Times New Roman" panose="02020603050405020304" pitchFamily="18" charset="0"/>
                <a:cs typeface="Times New Roman" panose="02020603050405020304" pitchFamily="18" charset="0"/>
              </a:rPr>
              <a:t>Evolution of Database Technology</a:t>
            </a:r>
          </a:p>
          <a:p>
            <a:pPr marL="285750" indent="-285750">
              <a:lnSpc>
                <a:spcPct val="150000"/>
              </a:lnSpc>
              <a:buFont typeface="Wingdings" panose="05000000000000000000" pitchFamily="2" charset="2"/>
              <a:buChar char="v"/>
            </a:pPr>
            <a:r>
              <a:rPr lang="en-US" sz="1200" dirty="0">
                <a:solidFill>
                  <a:srgbClr val="002060"/>
                </a:solidFill>
                <a:latin typeface="Times New Roman" panose="02020603050405020304" pitchFamily="18" charset="0"/>
                <a:cs typeface="Times New Roman" panose="02020603050405020304" pitchFamily="18" charset="0"/>
              </a:rPr>
              <a:t>Why Data Mining </a:t>
            </a:r>
            <a:r>
              <a:rPr lang="en-US" sz="1200" dirty="0" smtClean="0">
                <a:solidFill>
                  <a:srgbClr val="002060"/>
                </a:solidFill>
                <a:latin typeface="Times New Roman" panose="02020603050405020304" pitchFamily="18" charset="0"/>
                <a:cs typeface="Times New Roman" panose="02020603050405020304" pitchFamily="18" charset="0"/>
              </a:rPr>
              <a:t>is important nowadays?</a:t>
            </a:r>
            <a:endParaRPr lang="en-US" sz="12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US" sz="1200" dirty="0" smtClean="0">
                <a:solidFill>
                  <a:srgbClr val="002060"/>
                </a:solidFill>
                <a:latin typeface="Times New Roman" panose="02020603050405020304" pitchFamily="18" charset="0"/>
                <a:cs typeface="Times New Roman" panose="02020603050405020304" pitchFamily="18" charset="0"/>
              </a:rPr>
              <a:t>Data </a:t>
            </a:r>
            <a:r>
              <a:rPr lang="en-US" sz="1200" dirty="0">
                <a:solidFill>
                  <a:srgbClr val="002060"/>
                </a:solidFill>
                <a:latin typeface="Times New Roman" panose="02020603050405020304" pitchFamily="18" charset="0"/>
                <a:cs typeface="Times New Roman" panose="02020603050405020304" pitchFamily="18" charset="0"/>
              </a:rPr>
              <a:t>Mining </a:t>
            </a:r>
            <a:r>
              <a:rPr lang="en-US" sz="1200" dirty="0" smtClean="0">
                <a:solidFill>
                  <a:srgbClr val="002060"/>
                </a:solidFill>
                <a:latin typeface="Times New Roman" panose="02020603050405020304" pitchFamily="18" charset="0"/>
                <a:cs typeface="Times New Roman" panose="02020603050405020304" pitchFamily="18" charset="0"/>
              </a:rPr>
              <a:t>discovers interesting patterns from the data </a:t>
            </a:r>
            <a:endParaRPr lang="en-US" sz="12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US" sz="1200" dirty="0">
                <a:solidFill>
                  <a:srgbClr val="002060"/>
                </a:solidFill>
                <a:latin typeface="Times New Roman" panose="02020603050405020304" pitchFamily="18" charset="0"/>
                <a:cs typeface="Times New Roman" panose="02020603050405020304" pitchFamily="18" charset="0"/>
              </a:rPr>
              <a:t>Evolution of Data Mining</a:t>
            </a:r>
          </a:p>
          <a:p>
            <a:pPr marL="285750" indent="-285750">
              <a:lnSpc>
                <a:spcPct val="150000"/>
              </a:lnSpc>
              <a:buFont typeface="Wingdings" panose="05000000000000000000" pitchFamily="2" charset="2"/>
              <a:buChar char="v"/>
            </a:pPr>
            <a:r>
              <a:rPr lang="en-US" sz="1200" dirty="0" smtClean="0">
                <a:solidFill>
                  <a:srgbClr val="002060"/>
                </a:solidFill>
                <a:latin typeface="Times New Roman" panose="02020603050405020304" pitchFamily="18" charset="0"/>
                <a:cs typeface="Times New Roman" panose="02020603050405020304" pitchFamily="18" charset="0"/>
              </a:rPr>
              <a:t>The important of data mining in different field</a:t>
            </a:r>
            <a:endParaRPr lang="en-US" sz="12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IN" sz="1200" dirty="0">
                <a:solidFill>
                  <a:srgbClr val="002060"/>
                </a:solidFill>
                <a:latin typeface="Times New Roman" panose="02020603050405020304" pitchFamily="18" charset="0"/>
                <a:cs typeface="Times New Roman" panose="02020603050405020304" pitchFamily="18" charset="0"/>
              </a:rPr>
              <a:t>The Scope of Data Mining</a:t>
            </a:r>
          </a:p>
          <a:p>
            <a:pPr marL="285750" indent="-285750">
              <a:lnSpc>
                <a:spcPct val="150000"/>
              </a:lnSpc>
              <a:buFont typeface="Wingdings" panose="05000000000000000000" pitchFamily="2" charset="2"/>
              <a:buChar char="v"/>
            </a:pPr>
            <a:r>
              <a:rPr lang="en-IN" sz="1200" dirty="0" smtClean="0">
                <a:solidFill>
                  <a:srgbClr val="002060"/>
                </a:solidFill>
                <a:latin typeface="Times New Roman" panose="02020603050405020304" pitchFamily="18" charset="0"/>
                <a:cs typeface="Times New Roman" panose="02020603050405020304" pitchFamily="18" charset="0"/>
              </a:rPr>
              <a:t>The different tasks </a:t>
            </a:r>
            <a:r>
              <a:rPr lang="en-IN" sz="1200" dirty="0">
                <a:solidFill>
                  <a:srgbClr val="002060"/>
                </a:solidFill>
                <a:latin typeface="Times New Roman" panose="02020603050405020304" pitchFamily="18" charset="0"/>
                <a:cs typeface="Times New Roman" panose="02020603050405020304" pitchFamily="18" charset="0"/>
              </a:rPr>
              <a:t>of Data Mining</a:t>
            </a:r>
          </a:p>
          <a:p>
            <a:pPr marL="285750" indent="-285750">
              <a:lnSpc>
                <a:spcPct val="150000"/>
              </a:lnSpc>
              <a:buFont typeface="Wingdings" panose="05000000000000000000" pitchFamily="2" charset="2"/>
              <a:buChar char="v"/>
            </a:pPr>
            <a:r>
              <a:rPr lang="en-IN" sz="1200" dirty="0" smtClean="0">
                <a:solidFill>
                  <a:srgbClr val="002060"/>
                </a:solidFill>
                <a:latin typeface="Times New Roman" panose="02020603050405020304" pitchFamily="18" charset="0"/>
                <a:cs typeface="Times New Roman" panose="02020603050405020304" pitchFamily="18" charset="0"/>
              </a:rPr>
              <a:t>The </a:t>
            </a:r>
            <a:r>
              <a:rPr lang="en-IN" sz="1200" dirty="0">
                <a:solidFill>
                  <a:srgbClr val="002060"/>
                </a:solidFill>
                <a:latin typeface="Times New Roman" panose="02020603050405020304" pitchFamily="18" charset="0"/>
                <a:cs typeface="Times New Roman" panose="02020603050405020304" pitchFamily="18" charset="0"/>
              </a:rPr>
              <a:t>significant components of data mining systems are a data source, data mining engine, data warehouse server, the pattern evaluation module, graphical user interface, and knowledge base.</a:t>
            </a:r>
          </a:p>
          <a:p>
            <a:pPr marL="285750" indent="-285750">
              <a:lnSpc>
                <a:spcPct val="150000"/>
              </a:lnSpc>
              <a:buFont typeface="Wingdings" panose="05000000000000000000" pitchFamily="2" charset="2"/>
              <a:buChar char="v"/>
            </a:pPr>
            <a:r>
              <a:rPr lang="en-US" sz="1200" dirty="0" smtClean="0">
                <a:solidFill>
                  <a:srgbClr val="002060"/>
                </a:solidFill>
                <a:latin typeface="Times New Roman" panose="02020603050405020304" pitchFamily="18" charset="0"/>
                <a:cs typeface="Times New Roman" panose="02020603050405020304" pitchFamily="18" charset="0"/>
              </a:rPr>
              <a:t>KDD Process to obtain knowledge from data</a:t>
            </a:r>
            <a:endParaRPr lang="en-US" sz="12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IN" sz="1200" dirty="0" smtClean="0">
                <a:solidFill>
                  <a:srgbClr val="002060"/>
                </a:solidFill>
                <a:latin typeface="Times New Roman" panose="02020603050405020304" pitchFamily="18" charset="0"/>
                <a:cs typeface="Times New Roman" panose="02020603050405020304" pitchFamily="18" charset="0"/>
              </a:rPr>
              <a:t>What </a:t>
            </a:r>
            <a:r>
              <a:rPr lang="en-IN" sz="1200" dirty="0">
                <a:solidFill>
                  <a:srgbClr val="002060"/>
                </a:solidFill>
                <a:latin typeface="Times New Roman" panose="02020603050405020304" pitchFamily="18" charset="0"/>
                <a:cs typeface="Times New Roman" panose="02020603050405020304" pitchFamily="18" charset="0"/>
              </a:rPr>
              <a:t>Kind of Data </a:t>
            </a:r>
            <a:r>
              <a:rPr lang="en-IN" sz="1200" dirty="0" smtClean="0">
                <a:solidFill>
                  <a:srgbClr val="002060"/>
                </a:solidFill>
                <a:latin typeface="Times New Roman" panose="02020603050405020304" pitchFamily="18" charset="0"/>
                <a:cs typeface="Times New Roman" panose="02020603050405020304" pitchFamily="18" charset="0"/>
              </a:rPr>
              <a:t>can be mined</a:t>
            </a:r>
            <a:endParaRPr lang="en-IN" sz="12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en-IN" sz="1200" dirty="0">
                <a:solidFill>
                  <a:srgbClr val="002060"/>
                </a:solidFill>
                <a:latin typeface="Times New Roman" panose="02020603050405020304" pitchFamily="18" charset="0"/>
                <a:cs typeface="Times New Roman" panose="02020603050405020304" pitchFamily="18" charset="0"/>
              </a:rPr>
              <a:t>Data Mining </a:t>
            </a:r>
            <a:r>
              <a:rPr lang="en-IN" sz="1200" dirty="0" smtClean="0">
                <a:solidFill>
                  <a:srgbClr val="002060"/>
                </a:solidFill>
                <a:latin typeface="Times New Roman" panose="02020603050405020304" pitchFamily="18" charset="0"/>
                <a:cs typeface="Times New Roman" panose="02020603050405020304" pitchFamily="18" charset="0"/>
              </a:rPr>
              <a:t>as a </a:t>
            </a:r>
            <a:r>
              <a:rPr lang="en-IN" sz="1200" dirty="0">
                <a:solidFill>
                  <a:srgbClr val="002060"/>
                </a:solidFill>
                <a:latin typeface="Times New Roman" panose="02020603050405020304" pitchFamily="18" charset="0"/>
                <a:cs typeface="Times New Roman" panose="02020603050405020304" pitchFamily="18" charset="0"/>
              </a:rPr>
              <a:t>Business </a:t>
            </a:r>
            <a:r>
              <a:rPr lang="en-IN" sz="1200" dirty="0" smtClean="0">
                <a:solidFill>
                  <a:srgbClr val="002060"/>
                </a:solidFill>
                <a:latin typeface="Times New Roman" panose="02020603050405020304" pitchFamily="18" charset="0"/>
                <a:cs typeface="Times New Roman" panose="02020603050405020304" pitchFamily="18" charset="0"/>
              </a:rPr>
              <a:t>Intelligence,</a:t>
            </a:r>
            <a:r>
              <a:rPr lang="en-IN" sz="1200" dirty="0">
                <a:solidFill>
                  <a:srgbClr val="002060"/>
                </a:solidFill>
                <a:latin typeface="Times New Roman" panose="02020603050405020304" pitchFamily="18" charset="0"/>
                <a:cs typeface="Times New Roman" panose="02020603050405020304" pitchFamily="18" charset="0"/>
              </a:rPr>
              <a:t> </a:t>
            </a:r>
            <a:r>
              <a:rPr lang="en-IN" sz="1200" dirty="0" smtClean="0">
                <a:solidFill>
                  <a:srgbClr val="002060"/>
                </a:solidFill>
                <a:latin typeface="Times New Roman" panose="02020603050405020304" pitchFamily="18" charset="0"/>
                <a:cs typeface="Times New Roman" panose="02020603050405020304" pitchFamily="18" charset="0"/>
              </a:rPr>
              <a:t>process</a:t>
            </a:r>
            <a:r>
              <a:rPr lang="en-IN" sz="1200" dirty="0">
                <a:solidFill>
                  <a:srgbClr val="002060"/>
                </a:solidFill>
                <a:latin typeface="Times New Roman" panose="02020603050405020304" pitchFamily="18" charset="0"/>
                <a:cs typeface="Times New Roman" panose="02020603050405020304" pitchFamily="18" charset="0"/>
              </a:rPr>
              <a:t> identifies  interesting patterns and knowledge from a large amount of data. In these steps, intelligent patterns are applied to extract the data patterns. The data is represented in the form of patterns and models are structured using classification and clustering techniques</a:t>
            </a:r>
          </a:p>
          <a:p>
            <a:pPr marL="285750" indent="-285750">
              <a:lnSpc>
                <a:spcPct val="150000"/>
              </a:lnSpc>
              <a:buFont typeface="Wingdings" panose="05000000000000000000" pitchFamily="2" charset="2"/>
              <a:buChar char="v"/>
            </a:pPr>
            <a:r>
              <a:rPr lang="en-US" sz="1200" dirty="0" smtClean="0">
                <a:solidFill>
                  <a:srgbClr val="002060"/>
                </a:solidFill>
                <a:latin typeface="Times New Roman" panose="02020603050405020304" pitchFamily="18" charset="0"/>
                <a:cs typeface="Times New Roman" panose="02020603050405020304" pitchFamily="18" charset="0"/>
              </a:rPr>
              <a:t> </a:t>
            </a:r>
            <a:r>
              <a:rPr lang="en-IN" sz="1200" dirty="0">
                <a:solidFill>
                  <a:srgbClr val="002060"/>
                </a:solidFill>
                <a:latin typeface="Times New Roman" panose="02020603050405020304" pitchFamily="18" charset="0"/>
                <a:cs typeface="Times New Roman" panose="02020603050405020304" pitchFamily="18" charset="0"/>
              </a:rPr>
              <a:t>Data mining techniques have been developed and used to find previously unknown, valid patterns and relationships in huge data sets.</a:t>
            </a:r>
          </a:p>
          <a:p>
            <a:pPr marL="285750" indent="-285750">
              <a:lnSpc>
                <a:spcPct val="150000"/>
              </a:lnSpc>
              <a:buFont typeface="Wingdings" panose="05000000000000000000" pitchFamily="2" charset="2"/>
              <a:buChar char="v"/>
            </a:pPr>
            <a:r>
              <a:rPr lang="en-IN" sz="1200" dirty="0" smtClean="0">
                <a:solidFill>
                  <a:srgbClr val="002060"/>
                </a:solidFill>
                <a:latin typeface="Times New Roman" panose="02020603050405020304" pitchFamily="18" charset="0"/>
                <a:cs typeface="Times New Roman" panose="02020603050405020304" pitchFamily="18" charset="0"/>
              </a:rPr>
              <a:t>Data </a:t>
            </a:r>
            <a:r>
              <a:rPr lang="en-IN" sz="1200" dirty="0">
                <a:solidFill>
                  <a:srgbClr val="002060"/>
                </a:solidFill>
                <a:latin typeface="Times New Roman" panose="02020603050405020304" pitchFamily="18" charset="0"/>
                <a:cs typeface="Times New Roman" panose="02020603050405020304" pitchFamily="18" charset="0"/>
              </a:rPr>
              <a:t>mining has incorporated many techniques from other domains such as statistics, machine learning, pattern recognition, database and data warehouse systems, information retrieval, visualization, algorithms, high performance computing, and many application domains</a:t>
            </a:r>
          </a:p>
          <a:p>
            <a:pPr marL="285750" indent="-285750">
              <a:lnSpc>
                <a:spcPct val="150000"/>
              </a:lnSpc>
              <a:buFont typeface="Wingdings" panose="05000000000000000000" pitchFamily="2" charset="2"/>
              <a:buChar char="v"/>
            </a:pPr>
            <a:r>
              <a:rPr lang="en-IN" sz="1200" dirty="0" smtClean="0">
                <a:solidFill>
                  <a:srgbClr val="002060"/>
                </a:solidFill>
                <a:latin typeface="Times New Roman" panose="02020603050405020304" pitchFamily="18" charset="0"/>
                <a:cs typeface="Times New Roman" panose="02020603050405020304" pitchFamily="18" charset="0"/>
              </a:rPr>
              <a:t>Major </a:t>
            </a:r>
            <a:r>
              <a:rPr lang="en-IN" sz="1200" dirty="0">
                <a:solidFill>
                  <a:srgbClr val="002060"/>
                </a:solidFill>
                <a:latin typeface="Times New Roman" panose="02020603050405020304" pitchFamily="18" charset="0"/>
                <a:cs typeface="Times New Roman" panose="02020603050405020304" pitchFamily="18" charset="0"/>
              </a:rPr>
              <a:t>issues in data mining are mining methodology, user interaction, performance, and diverse data types. </a:t>
            </a:r>
          </a:p>
          <a:p>
            <a:pPr marL="285750" indent="-285750">
              <a:lnSpc>
                <a:spcPct val="150000"/>
              </a:lnSpc>
              <a:buFont typeface="Wingdings" panose="05000000000000000000" pitchFamily="2" charset="2"/>
              <a:buChar char="v"/>
            </a:pPr>
            <a:r>
              <a:rPr lang="en-IN" sz="1200" dirty="0" smtClean="0">
                <a:solidFill>
                  <a:srgbClr val="002060"/>
                </a:solidFill>
                <a:latin typeface="Times New Roman" panose="02020603050405020304" pitchFamily="18" charset="0"/>
                <a:cs typeface="Times New Roman" panose="02020603050405020304" pitchFamily="18" charset="0"/>
              </a:rPr>
              <a:t>Data </a:t>
            </a:r>
            <a:r>
              <a:rPr lang="en-IN" sz="1200" dirty="0">
                <a:solidFill>
                  <a:srgbClr val="002060"/>
                </a:solidFill>
                <a:latin typeface="Times New Roman" panose="02020603050405020304" pitchFamily="18" charset="0"/>
                <a:cs typeface="Times New Roman" panose="02020603050405020304" pitchFamily="18" charset="0"/>
              </a:rPr>
              <a:t>mining is hindered by the increasing quantity and complexity of big data, security, scalability, data quality and streaming </a:t>
            </a:r>
            <a:r>
              <a:rPr lang="en-IN" sz="1200" dirty="0" smtClean="0">
                <a:solidFill>
                  <a:srgbClr val="002060"/>
                </a:solidFill>
                <a:latin typeface="Times New Roman" panose="02020603050405020304" pitchFamily="18" charset="0"/>
                <a:cs typeface="Times New Roman" panose="02020603050405020304" pitchFamily="18" charset="0"/>
              </a:rPr>
              <a:t>data</a:t>
            </a:r>
            <a:endParaRPr lang="en-IN"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881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611560" y="3212976"/>
            <a:ext cx="8229600" cy="4525963"/>
          </a:xfrm>
        </p:spPr>
        <p:txBody>
          <a:bodyPr>
            <a:normAutofit/>
          </a:bodyPr>
          <a:lstStyle/>
          <a:p>
            <a:pPr marL="0" indent="0" algn="ctr">
              <a:buNone/>
            </a:pPr>
            <a:r>
              <a:rPr lang="en-US" sz="7200" b="1" dirty="0" smtClean="0">
                <a:solidFill>
                  <a:srgbClr val="0070C0"/>
                </a:solidFill>
              </a:rPr>
              <a:t>Thank You </a:t>
            </a:r>
            <a:endParaRPr lang="en-IN" sz="7200" b="1" dirty="0">
              <a:solidFill>
                <a:srgbClr val="0070C0"/>
              </a:solidFill>
            </a:endParaRPr>
          </a:p>
        </p:txBody>
      </p:sp>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777267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3470068304"/>
              </p:ext>
            </p:extLst>
          </p:nvPr>
        </p:nvGraphicFramePr>
        <p:xfrm>
          <a:off x="103069" y="1689328"/>
          <a:ext cx="8928996" cy="3102205"/>
        </p:xfrm>
        <a:graphic>
          <a:graphicData uri="http://schemas.openxmlformats.org/drawingml/2006/table">
            <a:tbl>
              <a:tblPr firstRow="1" bandRow="1">
                <a:tableStyleId>{5C22544A-7EE6-4342-B048-85BDC9FD1C3A}</a:tableStyleId>
              </a:tblPr>
              <a:tblGrid>
                <a:gridCol w="2232249"/>
                <a:gridCol w="2232249"/>
                <a:gridCol w="2232249"/>
                <a:gridCol w="2232249"/>
              </a:tblGrid>
              <a:tr h="576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FF000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FF000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smtClean="0">
                          <a:solidFill>
                            <a:srgbClr val="0070C0"/>
                          </a:solidFill>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0070C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0070C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0070C0"/>
                        </a:solidFill>
                        <a:latin typeface="Times New Roman" panose="02020603050405020304" pitchFamily="18" charset="0"/>
                        <a:cs typeface="Times New Roman" panose="02020603050405020304" pitchFamily="18" charset="0"/>
                      </a:endParaRPr>
                    </a:p>
                    <a:p>
                      <a:pPr algn="ctr"/>
                      <a:endParaRPr lang="en-IN"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0070C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1" dirty="0" smtClean="0">
                        <a:solidFill>
                          <a:srgbClr val="0070C0"/>
                        </a:solidFill>
                        <a:latin typeface="Times New Roman" panose="02020603050405020304" pitchFamily="18" charset="0"/>
                        <a:cs typeface="Times New Roman" panose="02020603050405020304" pitchFamily="18" charset="0"/>
                      </a:endParaRPr>
                    </a:p>
                    <a:p>
                      <a:pPr algn="ctr"/>
                      <a:endParaRPr lang="en-IN"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87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70C0"/>
                          </a:solidFill>
                          <a:latin typeface="Times New Roman" panose="02020603050405020304" pitchFamily="18" charset="0"/>
                          <a:cs typeface="Times New Roman" panose="02020603050405020304" pitchFamily="18" charset="0"/>
                        </a:rPr>
                        <a:t>Relational database</a:t>
                      </a:r>
                      <a:endParaRPr lang="en-US" sz="1700" dirty="0" smtClean="0">
                        <a:solidFill>
                          <a:srgbClr val="0070C0"/>
                        </a:solidFill>
                        <a:latin typeface="Times New Roman" panose="02020603050405020304" pitchFamily="18" charset="0"/>
                        <a:cs typeface="Times New Roman" panose="02020603050405020304" pitchFamily="18" charset="0"/>
                      </a:endParaRPr>
                    </a:p>
                    <a:p>
                      <a:r>
                        <a:rPr lang="en-US" sz="1700" dirty="0" smtClean="0">
                          <a:latin typeface="Times New Roman" panose="02020603050405020304" pitchFamily="18" charset="0"/>
                          <a:cs typeface="Times New Roman" panose="02020603050405020304" pitchFamily="18" charset="0"/>
                        </a:rPr>
                        <a:t>This is a general database suitable for all  enterprise applications.</a:t>
                      </a:r>
                      <a:endParaRPr lang="en-IN" sz="17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70C0"/>
                          </a:solidFill>
                          <a:latin typeface="Times New Roman" panose="02020603050405020304" pitchFamily="18" charset="0"/>
                          <a:cs typeface="Times New Roman" panose="02020603050405020304" pitchFamily="18" charset="0"/>
                        </a:rPr>
                        <a:t>In-Memory Database</a:t>
                      </a:r>
                      <a:endParaRPr lang="en-US" sz="1700" dirty="0" smtClean="0">
                        <a:latin typeface="Times New Roman" panose="02020603050405020304" pitchFamily="18" charset="0"/>
                        <a:cs typeface="Times New Roman" panose="02020603050405020304" pitchFamily="18" charset="0"/>
                      </a:endParaRPr>
                    </a:p>
                    <a:p>
                      <a:r>
                        <a:rPr lang="en-US" sz="1700" dirty="0" smtClean="0">
                          <a:latin typeface="Times New Roman" panose="02020603050405020304" pitchFamily="18" charset="0"/>
                          <a:cs typeface="Times New Roman" panose="02020603050405020304" pitchFamily="18" charset="0"/>
                        </a:rPr>
                        <a:t>This</a:t>
                      </a:r>
                      <a:r>
                        <a:rPr lang="en-US" sz="1700" baseline="0" dirty="0" smtClean="0">
                          <a:latin typeface="Times New Roman" panose="02020603050405020304" pitchFamily="18" charset="0"/>
                          <a:cs typeface="Times New Roman" panose="02020603050405020304" pitchFamily="18" charset="0"/>
                        </a:rPr>
                        <a:t> database is required for h</a:t>
                      </a:r>
                      <a:r>
                        <a:rPr lang="en-US" sz="1700" dirty="0" smtClean="0">
                          <a:latin typeface="Times New Roman" panose="02020603050405020304" pitchFamily="18" charset="0"/>
                          <a:cs typeface="Times New Roman" panose="02020603050405020304" pitchFamily="18" charset="0"/>
                        </a:rPr>
                        <a:t>igh </a:t>
                      </a:r>
                      <a:r>
                        <a:rPr lang="en-US" sz="1700" dirty="0" smtClean="0">
                          <a:latin typeface="Times New Roman" panose="02020603050405020304" pitchFamily="18" charset="0"/>
                          <a:cs typeface="Times New Roman" panose="02020603050405020304" pitchFamily="18" charset="0"/>
                        </a:rPr>
                        <a:t>volume </a:t>
                      </a:r>
                      <a:r>
                        <a:rPr lang="en-US" sz="1700" dirty="0" smtClean="0">
                          <a:latin typeface="Times New Roman" panose="02020603050405020304" pitchFamily="18" charset="0"/>
                          <a:cs typeface="Times New Roman" panose="02020603050405020304" pitchFamily="18" charset="0"/>
                        </a:rPr>
                        <a:t>applications.</a:t>
                      </a:r>
                      <a:endParaRPr lang="en-IN" sz="17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70C0"/>
                          </a:solidFill>
                          <a:latin typeface="Times New Roman" panose="02020603050405020304" pitchFamily="18" charset="0"/>
                          <a:cs typeface="Times New Roman" panose="02020603050405020304" pitchFamily="18" charset="0"/>
                        </a:rPr>
                        <a:t>Web scale (noSQL)</a:t>
                      </a:r>
                    </a:p>
                    <a:p>
                      <a:r>
                        <a:rPr lang="en-US" sz="1700" dirty="0" smtClean="0">
                          <a:latin typeface="Times New Roman" panose="02020603050405020304" pitchFamily="18" charset="0"/>
                          <a:cs typeface="Times New Roman" panose="02020603050405020304" pitchFamily="18" charset="0"/>
                        </a:rPr>
                        <a:t>Internet services with billions </a:t>
                      </a:r>
                      <a:r>
                        <a:rPr lang="en-US" sz="1700" dirty="0" smtClean="0">
                          <a:latin typeface="Times New Roman" panose="02020603050405020304" pitchFamily="18" charset="0"/>
                          <a:cs typeface="Times New Roman" panose="02020603050405020304" pitchFamily="18" charset="0"/>
                        </a:rPr>
                        <a:t>of </a:t>
                      </a:r>
                      <a:r>
                        <a:rPr lang="en-US" sz="1700" dirty="0" smtClean="0">
                          <a:latin typeface="Times New Roman" panose="02020603050405020304" pitchFamily="18" charset="0"/>
                          <a:cs typeface="Times New Roman" panose="02020603050405020304" pitchFamily="18" charset="0"/>
                        </a:rPr>
                        <a:t>users created </a:t>
                      </a:r>
                      <a:r>
                        <a:rPr lang="en-US" sz="1700" dirty="0" smtClean="0">
                          <a:latin typeface="Times New Roman" panose="02020603050405020304" pitchFamily="18" charset="0"/>
                          <a:cs typeface="Times New Roman" panose="02020603050405020304" pitchFamily="18" charset="0"/>
                        </a:rPr>
                        <a:t>the first </a:t>
                      </a:r>
                      <a:r>
                        <a:rPr lang="en-US" sz="1700" dirty="0" smtClean="0">
                          <a:latin typeface="Times New Roman" panose="02020603050405020304" pitchFamily="18" charset="0"/>
                          <a:cs typeface="Times New Roman" panose="02020603050405020304" pitchFamily="18" charset="0"/>
                        </a:rPr>
                        <a:t>use case </a:t>
                      </a:r>
                      <a:r>
                        <a:rPr lang="en-US" sz="1700" dirty="0" smtClean="0">
                          <a:latin typeface="Times New Roman" panose="02020603050405020304" pitchFamily="18" charset="0"/>
                          <a:cs typeface="Times New Roman" panose="02020603050405020304" pitchFamily="18" charset="0"/>
                        </a:rPr>
                        <a:t>for vertical </a:t>
                      </a:r>
                      <a:r>
                        <a:rPr lang="en-US" sz="1700" dirty="0" smtClean="0">
                          <a:latin typeface="Times New Roman" panose="02020603050405020304" pitchFamily="18" charset="0"/>
                          <a:cs typeface="Times New Roman" panose="02020603050405020304" pitchFamily="18" charset="0"/>
                        </a:rPr>
                        <a:t>database </a:t>
                      </a:r>
                      <a:r>
                        <a:rPr lang="en-US" sz="1700" dirty="0" smtClean="0">
                          <a:latin typeface="Times New Roman" panose="02020603050405020304" pitchFamily="18" charset="0"/>
                          <a:cs typeface="Times New Roman" panose="02020603050405020304" pitchFamily="18" charset="0"/>
                        </a:rPr>
                        <a:t>technology</a:t>
                      </a:r>
                      <a:endParaRPr lang="en-IN" sz="1700" dirty="0" smtClean="0">
                        <a:latin typeface="Times New Roman" panose="02020603050405020304" pitchFamily="18" charset="0"/>
                        <a:cs typeface="Times New Roman" panose="02020603050405020304" pitchFamily="18" charset="0"/>
                      </a:endParaRPr>
                    </a:p>
                    <a:p>
                      <a:endParaRPr lang="en-IN" sz="17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70C0"/>
                          </a:solidFill>
                          <a:latin typeface="Times New Roman" panose="02020603050405020304" pitchFamily="18" charset="0"/>
                          <a:cs typeface="Times New Roman" panose="02020603050405020304" pitchFamily="18" charset="0"/>
                        </a:rPr>
                        <a:t>Vertical Databases</a:t>
                      </a:r>
                    </a:p>
                    <a:p>
                      <a:r>
                        <a:rPr lang="en-US" sz="1700" dirty="0" smtClean="0">
                          <a:latin typeface="Times New Roman" panose="02020603050405020304" pitchFamily="18" charset="0"/>
                          <a:cs typeface="Times New Roman" panose="02020603050405020304" pitchFamily="18" charset="0"/>
                        </a:rPr>
                        <a:t>On-demand </a:t>
                      </a:r>
                      <a:r>
                        <a:rPr lang="en-US" sz="1700" dirty="0" smtClean="0">
                          <a:latin typeface="Times New Roman" panose="02020603050405020304" pitchFamily="18" charset="0"/>
                          <a:cs typeface="Times New Roman" panose="02020603050405020304" pitchFamily="18" charset="0"/>
                        </a:rPr>
                        <a:t>applications across multiple industries with specialized </a:t>
                      </a:r>
                      <a:r>
                        <a:rPr lang="en-US" sz="1700" dirty="0" smtClean="0">
                          <a:latin typeface="Times New Roman" panose="02020603050405020304" pitchFamily="18" charset="0"/>
                          <a:cs typeface="Times New Roman" panose="02020603050405020304" pitchFamily="18" charset="0"/>
                        </a:rPr>
                        <a:t>requirements</a:t>
                      </a:r>
                      <a:endParaRPr lang="en-IN" sz="17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
          <p:cNvGrpSpPr/>
          <p:nvPr/>
        </p:nvGrpSpPr>
        <p:grpSpPr>
          <a:xfrm>
            <a:off x="251608" y="4194294"/>
            <a:ext cx="8784888" cy="2213827"/>
            <a:chOff x="251608" y="4496396"/>
            <a:chExt cx="7622963" cy="2213827"/>
          </a:xfrm>
        </p:grpSpPr>
        <p:pic>
          <p:nvPicPr>
            <p:cNvPr id="12" name="Picture 2" descr="https://witanworld.com/wp-content/uploads/2019/02/Evolution-Diagram-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 t="40177" r="22540"/>
            <a:stretch/>
          </p:blipFill>
          <p:spPr bwMode="auto">
            <a:xfrm>
              <a:off x="251608" y="4544022"/>
              <a:ext cx="5904568" cy="21662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witanworld.com/wp-content/uploads/2019/02/Evolution-Diagram-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349" t="52670" r="-119" b="36909"/>
            <a:stretch/>
          </p:blipFill>
          <p:spPr bwMode="auto">
            <a:xfrm>
              <a:off x="6135816" y="4981574"/>
              <a:ext cx="1738755" cy="4029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witanworld.com/wp-content/uploads/2019/02/Evolution-Diagram-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230" t="18781" b="48067"/>
            <a:stretch/>
          </p:blipFill>
          <p:spPr bwMode="auto">
            <a:xfrm flipV="1">
              <a:off x="6131971" y="5301208"/>
              <a:ext cx="1738755" cy="12819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witanworld.com/wp-content/uploads/2019/02/Evolution-Diagram-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349" t="62857" r="-119" b="26958"/>
            <a:stretch/>
          </p:blipFill>
          <p:spPr bwMode="auto">
            <a:xfrm>
              <a:off x="6012160" y="4496396"/>
              <a:ext cx="1738755" cy="39384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547664" y="188640"/>
            <a:ext cx="7704856" cy="646331"/>
          </a:xfrm>
          <a:prstGeom prst="rect">
            <a:avLst/>
          </a:prstGeom>
          <a:noFill/>
        </p:spPr>
        <p:txBody>
          <a:bodyPr wrap="square" rtlCol="0">
            <a:spAutoFit/>
          </a:bodyPr>
          <a:lstStyle/>
          <a:p>
            <a:r>
              <a:rPr lang="en-US" sz="3600" b="1" dirty="0" smtClean="0">
                <a:solidFill>
                  <a:srgbClr val="0070C0"/>
                </a:solidFill>
              </a:rPr>
              <a:t>Evolution of Database Technology</a:t>
            </a:r>
            <a:endParaRPr lang="en-IN" sz="3600" b="1" dirty="0">
              <a:solidFill>
                <a:srgbClr val="0070C0"/>
              </a:solidFill>
            </a:endParaRPr>
          </a:p>
        </p:txBody>
      </p:sp>
      <p:sp>
        <p:nvSpPr>
          <p:cNvPr id="14" name="Rectangle 1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53797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p:cNvSpPr txBox="1"/>
          <p:nvPr/>
        </p:nvSpPr>
        <p:spPr>
          <a:xfrm>
            <a:off x="1916277" y="262389"/>
            <a:ext cx="4834593" cy="646331"/>
          </a:xfrm>
          <a:prstGeom prst="rect">
            <a:avLst/>
          </a:prstGeom>
          <a:noFill/>
        </p:spPr>
        <p:txBody>
          <a:bodyPr wrap="none" rtlCol="0">
            <a:spAutoFit/>
          </a:bodyPr>
          <a:lstStyle/>
          <a:p>
            <a:pPr algn="ctr"/>
            <a:r>
              <a:rPr lang="en-US" sz="3600" b="1" dirty="0" smtClean="0">
                <a:solidFill>
                  <a:srgbClr val="0070C0"/>
                </a:solidFill>
              </a:rPr>
              <a:t>Why Data Mining Now ?</a:t>
            </a:r>
            <a:endParaRPr lang="en-IN" sz="3600" b="1" dirty="0">
              <a:solidFill>
                <a:srgbClr val="0070C0"/>
              </a:solidFill>
            </a:endParaRPr>
          </a:p>
        </p:txBody>
      </p:sp>
      <p:sp>
        <p:nvSpPr>
          <p:cNvPr id="3" name="Rectangle 2"/>
          <p:cNvSpPr/>
          <p:nvPr/>
        </p:nvSpPr>
        <p:spPr>
          <a:xfrm>
            <a:off x="98376" y="993257"/>
            <a:ext cx="8866112" cy="1708160"/>
          </a:xfrm>
          <a:prstGeom prst="rect">
            <a:avLst/>
          </a:prstGeom>
        </p:spPr>
        <p:txBody>
          <a:bodyPr wrap="square">
            <a:spAutoFit/>
          </a:bodyPr>
          <a:lstStyle/>
          <a:p>
            <a:pPr algn="just">
              <a:lnSpc>
                <a:spcPct val="150000"/>
              </a:lnSpc>
            </a:pPr>
            <a:r>
              <a:rPr lang="en-IN" sz="1400" dirty="0" smtClean="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The explosive growth of </a:t>
            </a:r>
            <a:r>
              <a:rPr lang="en-IN" sz="1400" dirty="0" smtClean="0">
                <a:latin typeface="Times New Roman" panose="02020603050405020304" pitchFamily="18" charset="0"/>
                <a:cs typeface="Times New Roman" panose="02020603050405020304" pitchFamily="18" charset="0"/>
              </a:rPr>
              <a:t>terabyte-to-petabyte data</a:t>
            </a:r>
          </a:p>
          <a:p>
            <a:pPr marL="442913" algn="just">
              <a:lnSpc>
                <a:spcPct val="150000"/>
              </a:lnSpc>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rPr>
              <a:t>    </a:t>
            </a:r>
            <a:r>
              <a:rPr lang="en-IN" sz="1400" dirty="0" smtClean="0">
                <a:solidFill>
                  <a:srgbClr val="0070C0"/>
                </a:solidFill>
                <a:latin typeface="Times New Roman" panose="02020603050405020304" pitchFamily="18" charset="0"/>
                <a:cs typeface="Times New Roman" panose="02020603050405020304" pitchFamily="18" charset="0"/>
              </a:rPr>
              <a:t>Automated </a:t>
            </a:r>
            <a:r>
              <a:rPr lang="en-IN" sz="1400" dirty="0" smtClean="0">
                <a:solidFill>
                  <a:srgbClr val="0070C0"/>
                </a:solidFill>
                <a:latin typeface="Times New Roman" panose="02020603050405020304" pitchFamily="18" charset="0"/>
                <a:cs typeface="Times New Roman" panose="02020603050405020304" pitchFamily="18" charset="0"/>
              </a:rPr>
              <a:t>data collection tools and database technology</a:t>
            </a:r>
          </a:p>
          <a:p>
            <a:pPr marL="742950" lvl="1" indent="-285750" algn="just">
              <a:lnSpc>
                <a:spcPct val="150000"/>
              </a:lnSpc>
              <a:buFont typeface="Courier New" panose="02070309020205020404" pitchFamily="49" charset="0"/>
              <a:buChar char="o"/>
            </a:pPr>
            <a:r>
              <a:rPr lang="en-IN" sz="1400" dirty="0" smtClean="0">
                <a:solidFill>
                  <a:srgbClr val="0070C0"/>
                </a:solidFill>
                <a:latin typeface="Times New Roman" panose="02020603050405020304" pitchFamily="18" charset="0"/>
                <a:cs typeface="Times New Roman" panose="02020603050405020304" pitchFamily="18" charset="0"/>
              </a:rPr>
              <a:t>Business</a:t>
            </a:r>
            <a:r>
              <a:rPr lang="en-IN" sz="1400" dirty="0">
                <a:latin typeface="Times New Roman" panose="02020603050405020304" pitchFamily="18" charset="0"/>
                <a:cs typeface="Times New Roman" panose="02020603050405020304" pitchFamily="18" charset="0"/>
              </a:rPr>
              <a:t>: Web</a:t>
            </a:r>
            <a:r>
              <a:rPr lang="en-IN" sz="1400" dirty="0" smtClean="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transactions</a:t>
            </a:r>
            <a:r>
              <a:rPr lang="en-IN" sz="1400" dirty="0">
                <a:latin typeface="Times New Roman" panose="02020603050405020304" pitchFamily="18" charset="0"/>
                <a:cs typeface="Times New Roman" panose="02020603050405020304" pitchFamily="18" charset="0"/>
              </a:rPr>
              <a:t>, e-commerce </a:t>
            </a:r>
            <a:r>
              <a:rPr lang="en-IN" sz="1400" dirty="0">
                <a:latin typeface="Times New Roman" panose="02020603050405020304" pitchFamily="18" charset="0"/>
                <a:cs typeface="Times New Roman" panose="02020603050405020304" pitchFamily="18" charset="0"/>
              </a:rPr>
              <a:t>stocks, </a:t>
            </a:r>
            <a:r>
              <a:rPr lang="en-IN" sz="1400" dirty="0" smtClean="0">
                <a:latin typeface="Times New Roman" panose="02020603050405020304" pitchFamily="18" charset="0"/>
                <a:cs typeface="Times New Roman" panose="02020603050405020304" pitchFamily="18" charset="0"/>
              </a:rPr>
              <a:t>…</a:t>
            </a:r>
          </a:p>
          <a:p>
            <a:pPr marL="742950" lvl="1" indent="-285750" algn="just">
              <a:lnSpc>
                <a:spcPct val="150000"/>
              </a:lnSpc>
              <a:buFont typeface="Courier New" panose="02070309020205020404" pitchFamily="49" charset="0"/>
              <a:buChar char="o"/>
            </a:pPr>
            <a:r>
              <a:rPr lang="en-IN" sz="1400" dirty="0" smtClean="0">
                <a:solidFill>
                  <a:srgbClr val="0070C0"/>
                </a:solidFill>
                <a:latin typeface="Times New Roman" panose="02020603050405020304" pitchFamily="18" charset="0"/>
                <a:cs typeface="Times New Roman" panose="02020603050405020304" pitchFamily="18" charset="0"/>
              </a:rPr>
              <a:t>Science</a:t>
            </a:r>
            <a:r>
              <a:rPr lang="en-IN" sz="1400" dirty="0">
                <a:latin typeface="Times New Roman" panose="02020603050405020304" pitchFamily="18" charset="0"/>
                <a:cs typeface="Times New Roman" panose="02020603050405020304" pitchFamily="18" charset="0"/>
              </a:rPr>
              <a:t>: Remote </a:t>
            </a:r>
            <a:r>
              <a:rPr lang="en-IN" sz="1400" dirty="0" smtClean="0">
                <a:latin typeface="Times New Roman" panose="02020603050405020304" pitchFamily="18" charset="0"/>
                <a:cs typeface="Times New Roman" panose="02020603050405020304" pitchFamily="18" charset="0"/>
              </a:rPr>
              <a:t>sensing, </a:t>
            </a:r>
            <a:r>
              <a:rPr lang="en-IN" sz="1400" dirty="0">
                <a:latin typeface="Times New Roman" panose="02020603050405020304" pitchFamily="18" charset="0"/>
                <a:cs typeface="Times New Roman" panose="02020603050405020304" pitchFamily="18" charset="0"/>
              </a:rPr>
              <a:t>scientific </a:t>
            </a:r>
            <a:r>
              <a:rPr lang="en-IN" sz="1400" dirty="0" smtClean="0">
                <a:latin typeface="Times New Roman" panose="02020603050405020304" pitchFamily="18" charset="0"/>
                <a:cs typeface="Times New Roman" panose="02020603050405020304" pitchFamily="18" charset="0"/>
              </a:rPr>
              <a:t>simulation</a:t>
            </a:r>
            <a:r>
              <a:rPr lang="en-IN" sz="1400" dirty="0" smtClean="0">
                <a:latin typeface="Times New Roman" panose="02020603050405020304" pitchFamily="18" charset="0"/>
                <a:cs typeface="Times New Roman" panose="02020603050405020304" pitchFamily="18" charset="0"/>
              </a:rPr>
              <a:t>, bioinformatics </a:t>
            </a:r>
            <a:r>
              <a:rPr lang="en-IN" sz="1400" dirty="0">
                <a:latin typeface="Times New Roman" panose="02020603050405020304" pitchFamily="18" charset="0"/>
                <a:cs typeface="Times New Roman" panose="02020603050405020304" pitchFamily="18" charset="0"/>
              </a:rPr>
              <a:t>… </a:t>
            </a:r>
            <a:endParaRPr lang="en-IN" sz="1400" dirty="0" smtClean="0">
              <a:latin typeface="Times New Roman" panose="02020603050405020304" pitchFamily="18"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en-IN" sz="1400" dirty="0" smtClean="0">
                <a:solidFill>
                  <a:srgbClr val="0070C0"/>
                </a:solidFill>
                <a:latin typeface="Times New Roman" panose="02020603050405020304" pitchFamily="18" charset="0"/>
                <a:cs typeface="Times New Roman" panose="02020603050405020304" pitchFamily="18" charset="0"/>
              </a:rPr>
              <a:t>Society </a:t>
            </a:r>
            <a:r>
              <a:rPr lang="en-IN" sz="1400" dirty="0">
                <a:solidFill>
                  <a:srgbClr val="0070C0"/>
                </a:solidFill>
                <a:latin typeface="Times New Roman" panose="02020603050405020304" pitchFamily="18" charset="0"/>
                <a:cs typeface="Times New Roman" panose="02020603050405020304" pitchFamily="18" charset="0"/>
              </a:rPr>
              <a:t>and everyone</a:t>
            </a:r>
            <a:r>
              <a:rPr lang="en-IN" sz="1400" dirty="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YouTube, </a:t>
            </a:r>
            <a:r>
              <a:rPr lang="en-IN" sz="1400" dirty="0" smtClean="0">
                <a:latin typeface="Times New Roman" panose="02020603050405020304" pitchFamily="18" charset="0"/>
                <a:cs typeface="Times New Roman" panose="02020603050405020304" pitchFamily="18" charset="0"/>
              </a:rPr>
              <a:t>news</a:t>
            </a:r>
            <a:r>
              <a:rPr lang="en-IN" sz="1400" dirty="0">
                <a:latin typeface="Times New Roman" panose="02020603050405020304" pitchFamily="18" charset="0"/>
                <a:cs typeface="Times New Roman" panose="02020603050405020304" pitchFamily="18" charset="0"/>
              </a:rPr>
              <a:t>, digital cameras, </a:t>
            </a:r>
            <a:endParaRPr lang="en-IN" sz="14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26010" y="2986479"/>
            <a:ext cx="7981974" cy="400110"/>
          </a:xfrm>
          <a:prstGeom prst="rect">
            <a:avLst/>
          </a:prstGeom>
        </p:spPr>
        <p:txBody>
          <a:bodyPr wrap="square">
            <a:spAutoFit/>
          </a:bodyPr>
          <a:lstStyle/>
          <a:p>
            <a:pPr algn="ctr"/>
            <a:r>
              <a:rPr lang="en-IN" sz="2000" b="1" dirty="0" smtClean="0">
                <a:solidFill>
                  <a:schemeClr val="accent6">
                    <a:lumMod val="75000"/>
                  </a:schemeClr>
                </a:solidFill>
              </a:rPr>
              <a:t> </a:t>
            </a:r>
            <a:r>
              <a:rPr lang="en-IN" sz="2000" b="1" dirty="0">
                <a:solidFill>
                  <a:schemeClr val="accent6">
                    <a:lumMod val="75000"/>
                  </a:schemeClr>
                </a:solidFill>
              </a:rPr>
              <a:t>So we Drown in Data but Starve for Knowledge</a:t>
            </a:r>
            <a:endParaRPr lang="en-IN" sz="2000" b="1" dirty="0">
              <a:solidFill>
                <a:srgbClr val="00B050"/>
              </a:solidFill>
            </a:endParaRPr>
          </a:p>
        </p:txBody>
      </p:sp>
      <p:sp>
        <p:nvSpPr>
          <p:cNvPr id="6" name="TextBox 5"/>
          <p:cNvSpPr txBox="1"/>
          <p:nvPr/>
        </p:nvSpPr>
        <p:spPr>
          <a:xfrm>
            <a:off x="1043608" y="6183016"/>
            <a:ext cx="3139834" cy="646331"/>
          </a:xfrm>
          <a:prstGeom prst="rect">
            <a:avLst/>
          </a:prstGeom>
          <a:noFill/>
        </p:spPr>
        <p:txBody>
          <a:bodyPr wrap="none" rtlCol="0">
            <a:spAutoFit/>
          </a:bodyPr>
          <a:lstStyle/>
          <a:p>
            <a:pPr algn="ctr"/>
            <a:r>
              <a:rPr lang="en-US" b="1" dirty="0" smtClean="0">
                <a:solidFill>
                  <a:srgbClr val="0070C0"/>
                </a:solidFill>
              </a:rPr>
              <a:t>Data rich by Business, Science, </a:t>
            </a:r>
          </a:p>
          <a:p>
            <a:r>
              <a:rPr lang="en-US" b="1" dirty="0" smtClean="0">
                <a:solidFill>
                  <a:srgbClr val="0070C0"/>
                </a:solidFill>
              </a:rPr>
              <a:t>Society and IT</a:t>
            </a:r>
            <a:endParaRPr lang="en-IN" b="1" dirty="0">
              <a:solidFill>
                <a:srgbClr val="0070C0"/>
              </a:solidFill>
            </a:endParaRPr>
          </a:p>
        </p:txBody>
      </p:sp>
      <p:grpSp>
        <p:nvGrpSpPr>
          <p:cNvPr id="9" name="Group 8"/>
          <p:cNvGrpSpPr/>
          <p:nvPr/>
        </p:nvGrpSpPr>
        <p:grpSpPr>
          <a:xfrm>
            <a:off x="1323150" y="4032324"/>
            <a:ext cx="2084416" cy="2106636"/>
            <a:chOff x="539552" y="1674273"/>
            <a:chExt cx="3174273" cy="2906855"/>
          </a:xfrm>
        </p:grpSpPr>
        <p:grpSp>
          <p:nvGrpSpPr>
            <p:cNvPr id="10" name="Group 9"/>
            <p:cNvGrpSpPr/>
            <p:nvPr/>
          </p:nvGrpSpPr>
          <p:grpSpPr>
            <a:xfrm>
              <a:off x="539552" y="3136111"/>
              <a:ext cx="676075" cy="340498"/>
              <a:chOff x="1763688" y="332656"/>
              <a:chExt cx="1440160" cy="792088"/>
            </a:xfrm>
            <a:solidFill>
              <a:schemeClr val="tx2">
                <a:lumMod val="40000"/>
                <a:lumOff val="60000"/>
              </a:schemeClr>
            </a:solidFill>
          </p:grpSpPr>
          <p:sp>
            <p:nvSpPr>
              <p:cNvPr id="44" name="Oval 43"/>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45" name="Oval 44"/>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46" name="Oval 45"/>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47" name="Oval 46"/>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grpSp>
          <p:nvGrpSpPr>
            <p:cNvPr id="11" name="Group 10"/>
            <p:cNvGrpSpPr/>
            <p:nvPr/>
          </p:nvGrpSpPr>
          <p:grpSpPr>
            <a:xfrm>
              <a:off x="1621271" y="4240630"/>
              <a:ext cx="676075" cy="340498"/>
              <a:chOff x="1763688" y="332656"/>
              <a:chExt cx="1440160" cy="792088"/>
            </a:xfrm>
            <a:solidFill>
              <a:schemeClr val="tx2">
                <a:lumMod val="40000"/>
                <a:lumOff val="60000"/>
              </a:schemeClr>
            </a:solidFill>
          </p:grpSpPr>
          <p:sp>
            <p:nvSpPr>
              <p:cNvPr id="40" name="Oval 39"/>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41" name="Oval 40"/>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42" name="Oval 41"/>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43" name="Oval 42"/>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grpSp>
          <p:nvGrpSpPr>
            <p:cNvPr id="12" name="Group 11"/>
            <p:cNvGrpSpPr/>
            <p:nvPr/>
          </p:nvGrpSpPr>
          <p:grpSpPr>
            <a:xfrm>
              <a:off x="2635383" y="3137568"/>
              <a:ext cx="676075" cy="340498"/>
              <a:chOff x="1763688" y="332656"/>
              <a:chExt cx="1440160" cy="792088"/>
            </a:xfrm>
            <a:solidFill>
              <a:schemeClr val="tx2">
                <a:lumMod val="40000"/>
                <a:lumOff val="60000"/>
              </a:schemeClr>
            </a:solidFill>
          </p:grpSpPr>
          <p:sp>
            <p:nvSpPr>
              <p:cNvPr id="36" name="Oval 35"/>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7" name="Oval 36"/>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8" name="Oval 37"/>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9" name="Oval 38"/>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grpSp>
          <p:nvGrpSpPr>
            <p:cNvPr id="13" name="Group 12"/>
            <p:cNvGrpSpPr/>
            <p:nvPr/>
          </p:nvGrpSpPr>
          <p:grpSpPr>
            <a:xfrm>
              <a:off x="2669186" y="3828303"/>
              <a:ext cx="676075" cy="340498"/>
              <a:chOff x="1763688" y="332656"/>
              <a:chExt cx="1440160" cy="792088"/>
            </a:xfrm>
            <a:solidFill>
              <a:schemeClr val="tx2">
                <a:lumMod val="40000"/>
                <a:lumOff val="60000"/>
              </a:schemeClr>
            </a:solidFill>
          </p:grpSpPr>
          <p:sp>
            <p:nvSpPr>
              <p:cNvPr id="32" name="Oval 31"/>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3" name="Oval 32"/>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4" name="Oval 33"/>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5" name="Oval 34"/>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grpSp>
          <p:nvGrpSpPr>
            <p:cNvPr id="14" name="Group 13"/>
            <p:cNvGrpSpPr/>
            <p:nvPr/>
          </p:nvGrpSpPr>
          <p:grpSpPr>
            <a:xfrm>
              <a:off x="540449" y="3828303"/>
              <a:ext cx="676075" cy="340498"/>
              <a:chOff x="1763688" y="332656"/>
              <a:chExt cx="1440160" cy="792088"/>
            </a:xfrm>
            <a:solidFill>
              <a:schemeClr val="tx2">
                <a:lumMod val="40000"/>
                <a:lumOff val="60000"/>
              </a:schemeClr>
            </a:solidFill>
          </p:grpSpPr>
          <p:sp>
            <p:nvSpPr>
              <p:cNvPr id="28" name="Oval 27"/>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9" name="Oval 28"/>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0" name="Oval 29"/>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31" name="Oval 30"/>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grpSp>
          <p:nvGrpSpPr>
            <p:cNvPr id="15" name="Group 14"/>
            <p:cNvGrpSpPr/>
            <p:nvPr/>
          </p:nvGrpSpPr>
          <p:grpSpPr>
            <a:xfrm>
              <a:off x="1502866" y="2541860"/>
              <a:ext cx="676075" cy="340498"/>
              <a:chOff x="1763688" y="332656"/>
              <a:chExt cx="1440160" cy="792088"/>
            </a:xfrm>
            <a:solidFill>
              <a:schemeClr val="tx2">
                <a:lumMod val="40000"/>
                <a:lumOff val="60000"/>
              </a:schemeClr>
            </a:solidFill>
          </p:grpSpPr>
          <p:sp>
            <p:nvSpPr>
              <p:cNvPr id="24" name="Oval 23"/>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5" name="Oval 24"/>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6" name="Oval 25"/>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7" name="Oval 26"/>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grpSp>
          <p:nvGrpSpPr>
            <p:cNvPr id="16" name="Group 15"/>
            <p:cNvGrpSpPr/>
            <p:nvPr/>
          </p:nvGrpSpPr>
          <p:grpSpPr>
            <a:xfrm>
              <a:off x="1559658" y="3344108"/>
              <a:ext cx="799300" cy="526986"/>
              <a:chOff x="1763688" y="332656"/>
              <a:chExt cx="1440160" cy="792088"/>
            </a:xfrm>
            <a:solidFill>
              <a:schemeClr val="tx2">
                <a:lumMod val="40000"/>
                <a:lumOff val="60000"/>
              </a:schemeClr>
            </a:solidFill>
          </p:grpSpPr>
          <p:sp>
            <p:nvSpPr>
              <p:cNvPr id="20" name="Oval 19"/>
              <p:cNvSpPr/>
              <p:nvPr/>
            </p:nvSpPr>
            <p:spPr>
              <a:xfrm>
                <a:off x="1763688" y="764704"/>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1" name="Oval 20"/>
              <p:cNvSpPr/>
              <p:nvPr/>
            </p:nvSpPr>
            <p:spPr>
              <a:xfrm>
                <a:off x="1763688" y="633103"/>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2" name="Oval 21"/>
              <p:cNvSpPr/>
              <p:nvPr/>
            </p:nvSpPr>
            <p:spPr>
              <a:xfrm>
                <a:off x="1763688" y="476672"/>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sp>
            <p:nvSpPr>
              <p:cNvPr id="23" name="Oval 22"/>
              <p:cNvSpPr/>
              <p:nvPr/>
            </p:nvSpPr>
            <p:spPr>
              <a:xfrm>
                <a:off x="1763688" y="332656"/>
                <a:ext cx="1440160" cy="3600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u="sng" dirty="0">
                  <a:solidFill>
                    <a:srgbClr val="FF0000"/>
                  </a:solidFill>
                </a:endParaRPr>
              </a:p>
            </p:txBody>
          </p:sp>
        </p:grpSp>
        <p:sp>
          <p:nvSpPr>
            <p:cNvPr id="17" name="Circular Arrow 16"/>
            <p:cNvSpPr/>
            <p:nvPr/>
          </p:nvSpPr>
          <p:spPr>
            <a:xfrm rot="16200000">
              <a:off x="1281100" y="3039715"/>
              <a:ext cx="1095369" cy="1138188"/>
            </a:xfrm>
            <a:prstGeom prst="circularArrow">
              <a:avLst>
                <a:gd name="adj1" fmla="val 12500"/>
                <a:gd name="adj2" fmla="val 1142319"/>
                <a:gd name="adj3" fmla="val 20457681"/>
                <a:gd name="adj4" fmla="val 10800000"/>
                <a:gd name="adj5" fmla="val 129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8" name="Circular Arrow 17"/>
            <p:cNvSpPr/>
            <p:nvPr/>
          </p:nvSpPr>
          <p:spPr>
            <a:xfrm rot="5400000">
              <a:off x="1536165" y="3038111"/>
              <a:ext cx="1095369" cy="1138188"/>
            </a:xfrm>
            <a:prstGeom prst="circularArrow">
              <a:avLst>
                <a:gd name="adj1" fmla="val 12500"/>
                <a:gd name="adj2" fmla="val 1142319"/>
                <a:gd name="adj3" fmla="val 20457681"/>
                <a:gd name="adj4" fmla="val 10800000"/>
                <a:gd name="adj5" fmla="val 129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
          <p:nvSpPr>
            <p:cNvPr id="19" name="TextBox 18"/>
            <p:cNvSpPr txBox="1"/>
            <p:nvPr/>
          </p:nvSpPr>
          <p:spPr>
            <a:xfrm>
              <a:off x="1005163" y="1674273"/>
              <a:ext cx="2708662" cy="424688"/>
            </a:xfrm>
            <a:prstGeom prst="rect">
              <a:avLst/>
            </a:prstGeom>
            <a:noFill/>
          </p:spPr>
          <p:txBody>
            <a:bodyPr wrap="square" rtlCol="0">
              <a:spAutoFit/>
            </a:bodyPr>
            <a:lstStyle/>
            <a:p>
              <a:r>
                <a:rPr lang="en-US" sz="1400" b="1" dirty="0" smtClean="0">
                  <a:solidFill>
                    <a:srgbClr val="002060"/>
                  </a:solidFill>
                  <a:latin typeface="Times New Roman" panose="02020603050405020304" pitchFamily="18" charset="0"/>
                  <a:cs typeface="Times New Roman" panose="02020603050405020304" pitchFamily="18" charset="0"/>
                </a:rPr>
                <a:t>Data rich</a:t>
              </a:r>
              <a:endParaRPr lang="en-IN" sz="1400" b="1" dirty="0">
                <a:solidFill>
                  <a:srgbClr val="002060"/>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6204789" y="4059315"/>
            <a:ext cx="3107260" cy="646331"/>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Manual Analysis In Spreadsheets</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49" name="Picture 6" descr="https://www.chemengonline.com/advanced-analytics-accelerating-insights-engineers/assets/UQhC62RKzU/figure-1-2c-drip-2560x144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149" t="22301" r="31165" b="8383"/>
          <a:stretch/>
        </p:blipFill>
        <p:spPr bwMode="auto">
          <a:xfrm>
            <a:off x="4723169" y="4032324"/>
            <a:ext cx="1152525" cy="264140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4723169" y="3662992"/>
            <a:ext cx="1909497" cy="369332"/>
          </a:xfrm>
          <a:prstGeom prst="rect">
            <a:avLst/>
          </a:prstGeom>
          <a:noFill/>
        </p:spPr>
        <p:txBody>
          <a:bodyPr wrap="non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Information poor</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6204789" y="4851248"/>
            <a:ext cx="3257515" cy="369332"/>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Long time to insights</a:t>
            </a:r>
          </a:p>
        </p:txBody>
      </p:sp>
      <p:sp>
        <p:nvSpPr>
          <p:cNvPr id="52" name="TextBox 51"/>
          <p:cNvSpPr txBox="1"/>
          <p:nvPr/>
        </p:nvSpPr>
        <p:spPr>
          <a:xfrm>
            <a:off x="6352916" y="5898211"/>
            <a:ext cx="3407770" cy="369332"/>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I</a:t>
            </a:r>
            <a:r>
              <a:rPr lang="en-US" b="1" dirty="0" smtClean="0">
                <a:solidFill>
                  <a:srgbClr val="002060"/>
                </a:solidFill>
                <a:latin typeface="Times New Roman" panose="02020603050405020304" pitchFamily="18" charset="0"/>
                <a:cs typeface="Times New Roman" panose="02020603050405020304" pitchFamily="18" charset="0"/>
              </a:rPr>
              <a:t>n flexible, </a:t>
            </a:r>
            <a:r>
              <a:rPr lang="en-US" b="1" dirty="0" smtClean="0">
                <a:solidFill>
                  <a:srgbClr val="002060"/>
                </a:solidFill>
                <a:latin typeface="Times New Roman" panose="02020603050405020304" pitchFamily="18" charset="0"/>
                <a:cs typeface="Times New Roman" panose="02020603050405020304" pitchFamily="18" charset="0"/>
              </a:rPr>
              <a:t>static reports</a:t>
            </a:r>
            <a:endParaRPr lang="en-IN"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48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p:cNvSpPr txBox="1"/>
          <p:nvPr/>
        </p:nvSpPr>
        <p:spPr>
          <a:xfrm>
            <a:off x="2367039" y="260648"/>
            <a:ext cx="4409925" cy="646331"/>
          </a:xfrm>
          <a:prstGeom prst="rect">
            <a:avLst/>
          </a:prstGeom>
          <a:noFill/>
        </p:spPr>
        <p:txBody>
          <a:bodyPr wrap="none" rtlCol="0">
            <a:spAutoFit/>
          </a:bodyPr>
          <a:lstStyle/>
          <a:p>
            <a:pPr algn="ctr"/>
            <a:r>
              <a:rPr lang="en-US" sz="3600" b="1" dirty="0" smtClean="0">
                <a:solidFill>
                  <a:srgbClr val="0070C0"/>
                </a:solidFill>
              </a:rPr>
              <a:t>What is Data Mining ?</a:t>
            </a:r>
            <a:endParaRPr lang="en-IN" sz="3600" b="1" dirty="0">
              <a:solidFill>
                <a:srgbClr val="0070C0"/>
              </a:solidFill>
            </a:endParaRPr>
          </a:p>
        </p:txBody>
      </p:sp>
      <p:sp>
        <p:nvSpPr>
          <p:cNvPr id="3" name="Rectangle 2"/>
          <p:cNvSpPr/>
          <p:nvPr/>
        </p:nvSpPr>
        <p:spPr>
          <a:xfrm>
            <a:off x="323528" y="1484784"/>
            <a:ext cx="8208912" cy="4108817"/>
          </a:xfrm>
          <a:prstGeom prst="rect">
            <a:avLst/>
          </a:prstGeom>
        </p:spPr>
        <p:txBody>
          <a:bodyPr wrap="square">
            <a:spAutoFit/>
          </a:bodyPr>
          <a:lstStyle/>
          <a:p>
            <a:pPr algn="just">
              <a:lnSpc>
                <a:spcPct val="150000"/>
              </a:lnSpc>
            </a:pPr>
            <a:r>
              <a:rPr lang="en-IN" sz="2400" b="1" dirty="0">
                <a:solidFill>
                  <a:schemeClr val="accent6">
                    <a:lumMod val="75000"/>
                  </a:schemeClr>
                </a:solidFill>
                <a:latin typeface="Times New Roman" panose="02020603050405020304" pitchFamily="18" charset="0"/>
                <a:cs typeface="Times New Roman" panose="02020603050405020304" pitchFamily="18" charset="0"/>
              </a:rPr>
              <a:t>Data </a:t>
            </a:r>
            <a:r>
              <a:rPr lang="en-IN" sz="2400" b="1" dirty="0" smtClean="0">
                <a:solidFill>
                  <a:schemeClr val="accent6">
                    <a:lumMod val="75000"/>
                  </a:schemeClr>
                </a:solidFill>
                <a:latin typeface="Times New Roman" panose="02020603050405020304" pitchFamily="18" charset="0"/>
                <a:cs typeface="Times New Roman" panose="02020603050405020304" pitchFamily="18" charset="0"/>
              </a:rPr>
              <a:t>Mining </a:t>
            </a:r>
            <a:r>
              <a:rPr lang="en-IN" sz="1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It is </a:t>
            </a:r>
            <a:r>
              <a:rPr lang="en-IN" sz="1400" dirty="0">
                <a:latin typeface="Times New Roman" panose="02020603050405020304" pitchFamily="18" charset="0"/>
                <a:cs typeface="Times New Roman" panose="02020603050405020304" pitchFamily="18" charset="0"/>
              </a:rPr>
              <a:t>the process of </a:t>
            </a:r>
            <a:r>
              <a:rPr lang="en-IN" sz="1400" dirty="0" smtClean="0">
                <a:latin typeface="Times New Roman" panose="02020603050405020304" pitchFamily="18" charset="0"/>
                <a:cs typeface="Times New Roman" panose="02020603050405020304" pitchFamily="18" charset="0"/>
              </a:rPr>
              <a:t>identifying </a:t>
            </a:r>
            <a:r>
              <a:rPr lang="en-IN" sz="1400" dirty="0">
                <a:latin typeface="Times New Roman" panose="02020603050405020304" pitchFamily="18" charset="0"/>
                <a:cs typeface="Times New Roman" panose="02020603050405020304" pitchFamily="18" charset="0"/>
              </a:rPr>
              <a:t>anomalies, </a:t>
            </a:r>
            <a:r>
              <a:rPr lang="en-IN" sz="1400" dirty="0" smtClean="0">
                <a:latin typeface="Times New Roman" panose="02020603050405020304" pitchFamily="18" charset="0"/>
                <a:cs typeface="Times New Roman" panose="02020603050405020304" pitchFamily="18" charset="0"/>
              </a:rPr>
              <a:t>patterns </a:t>
            </a:r>
            <a:r>
              <a:rPr lang="en-IN" sz="1400" dirty="0">
                <a:latin typeface="Times New Roman" panose="02020603050405020304" pitchFamily="18" charset="0"/>
                <a:cs typeface="Times New Roman" panose="02020603050405020304" pitchFamily="18" charset="0"/>
              </a:rPr>
              <a:t>and similarities within massive data sets. We can increase revenues, split </a:t>
            </a:r>
            <a:r>
              <a:rPr lang="en-IN" sz="1400" dirty="0" smtClean="0">
                <a:latin typeface="Times New Roman" panose="02020603050405020304" pitchFamily="18" charset="0"/>
                <a:cs typeface="Times New Roman" panose="02020603050405020304" pitchFamily="18" charset="0"/>
              </a:rPr>
              <a:t>costs,</a:t>
            </a:r>
            <a:r>
              <a:rPr lang="en-IN" sz="1400" dirty="0">
                <a:latin typeface="Times New Roman" panose="02020603050405020304" pitchFamily="18" charset="0"/>
                <a:cs typeface="Times New Roman" panose="02020603050405020304" pitchFamily="18" charset="0"/>
              </a:rPr>
              <a:t>  improve customer relationships, minimize risk and more utilising data mining techniques</a:t>
            </a:r>
            <a:r>
              <a:rPr lang="en-IN" sz="1400" dirty="0" smtClean="0">
                <a:latin typeface="Times New Roman" panose="02020603050405020304" pitchFamily="18" charset="0"/>
                <a:cs typeface="Times New Roman" panose="02020603050405020304" pitchFamily="18" charset="0"/>
              </a:rPr>
              <a:t>.</a:t>
            </a:r>
          </a:p>
          <a:p>
            <a:pPr algn="just">
              <a:lnSpc>
                <a:spcPct val="150000"/>
              </a:lnSpc>
            </a:pPr>
            <a:endParaRPr lang="en-US" sz="140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Other </a:t>
            </a:r>
            <a:r>
              <a:rPr lang="en-US" sz="2400" b="1" dirty="0">
                <a:solidFill>
                  <a:schemeClr val="accent6">
                    <a:lumMod val="75000"/>
                  </a:schemeClr>
                </a:solidFill>
                <a:latin typeface="Times New Roman" panose="02020603050405020304" pitchFamily="18" charset="0"/>
                <a:cs typeface="Times New Roman" panose="02020603050405020304" pitchFamily="18" charset="0"/>
              </a:rPr>
              <a:t>N</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ames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of Data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Mining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p>
          <a:p>
            <a:pPr algn="just">
              <a:lnSpc>
                <a:spcPct val="150000"/>
              </a:lnSpc>
            </a:pPr>
            <a:r>
              <a:rPr lang="en-IN" sz="1400" b="1" dirty="0" smtClean="0">
                <a:solidFill>
                  <a:srgbClr val="00B050"/>
                </a:solidFill>
                <a:latin typeface="Times New Roman" panose="02020603050405020304" pitchFamily="18" charset="0"/>
                <a:cs typeface="Times New Roman" panose="02020603050405020304" pitchFamily="18" charset="0"/>
              </a:rPr>
              <a:t>Statisticians</a:t>
            </a:r>
            <a:r>
              <a:rPr lang="en-IN" sz="1400" dirty="0" smtClean="0">
                <a:latin typeface="Times New Roman" panose="02020603050405020304" pitchFamily="18" charset="0"/>
                <a:cs typeface="Times New Roman" panose="02020603050405020304" pitchFamily="18" charset="0"/>
              </a:rPr>
              <a:t> - Data </a:t>
            </a:r>
            <a:r>
              <a:rPr lang="en-IN" sz="1400" dirty="0" smtClean="0">
                <a:latin typeface="Times New Roman" panose="02020603050405020304" pitchFamily="18" charset="0"/>
                <a:cs typeface="Times New Roman" panose="02020603050405020304" pitchFamily="18" charset="0"/>
              </a:rPr>
              <a:t>Fishing, Data Dredging (1960)</a:t>
            </a:r>
          </a:p>
          <a:p>
            <a:pPr algn="just">
              <a:lnSpc>
                <a:spcPct val="150000"/>
              </a:lnSpc>
            </a:pPr>
            <a:r>
              <a:rPr lang="en-IN" sz="1400" b="1" dirty="0" smtClean="0">
                <a:solidFill>
                  <a:srgbClr val="00B050"/>
                </a:solidFill>
                <a:latin typeface="Times New Roman" panose="02020603050405020304" pitchFamily="18" charset="0"/>
                <a:cs typeface="Times New Roman" panose="02020603050405020304" pitchFamily="18" charset="0"/>
              </a:rPr>
              <a:t>AI</a:t>
            </a:r>
            <a:r>
              <a:rPr lang="en-IN" sz="1400" b="1" dirty="0">
                <a:solidFill>
                  <a:srgbClr val="00B050"/>
                </a:solidFill>
                <a:latin typeface="Times New Roman" panose="02020603050405020304" pitchFamily="18" charset="0"/>
                <a:cs typeface="Times New Roman" panose="02020603050405020304" pitchFamily="18" charset="0"/>
              </a:rPr>
              <a:t>, Machine Learning </a:t>
            </a:r>
            <a:r>
              <a:rPr lang="en-IN" sz="1400" b="1" dirty="0" smtClean="0">
                <a:solidFill>
                  <a:srgbClr val="00B050"/>
                </a:solidFill>
                <a:latin typeface="Times New Roman" panose="02020603050405020304" pitchFamily="18" charset="0"/>
                <a:cs typeface="Times New Roman" panose="02020603050405020304" pitchFamily="18" charset="0"/>
              </a:rPr>
              <a:t>Community </a:t>
            </a:r>
            <a:r>
              <a:rPr lang="en-IN" sz="1400"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Knowledge </a:t>
            </a:r>
            <a:r>
              <a:rPr lang="en-IN" sz="1400" dirty="0">
                <a:latin typeface="Times New Roman" panose="02020603050405020304" pitchFamily="18" charset="0"/>
                <a:cs typeface="Times New Roman" panose="02020603050405020304" pitchFamily="18" charset="0"/>
              </a:rPr>
              <a:t>Discovery in </a:t>
            </a:r>
            <a:r>
              <a:rPr lang="en-IN" sz="1400" dirty="0" smtClean="0">
                <a:latin typeface="Times New Roman" panose="02020603050405020304" pitchFamily="18" charset="0"/>
                <a:cs typeface="Times New Roman" panose="02020603050405020304" pitchFamily="18" charset="0"/>
              </a:rPr>
              <a:t>Databases(1989)</a:t>
            </a:r>
          </a:p>
          <a:p>
            <a:pPr algn="just">
              <a:lnSpc>
                <a:spcPct val="150000"/>
              </a:lnSpc>
            </a:pPr>
            <a:r>
              <a:rPr lang="en-IN" sz="1400" b="1" dirty="0">
                <a:solidFill>
                  <a:srgbClr val="00B050"/>
                </a:solidFill>
                <a:latin typeface="Times New Roman" panose="02020603050405020304" pitchFamily="18" charset="0"/>
                <a:cs typeface="Times New Roman" panose="02020603050405020304" pitchFamily="18" charset="0"/>
              </a:rPr>
              <a:t>Business management </a:t>
            </a:r>
            <a:r>
              <a:rPr lang="en-IN" sz="1400" b="1" dirty="0" smtClean="0">
                <a:solidFill>
                  <a:srgbClr val="00B050"/>
                </a:solidFill>
                <a:latin typeface="Times New Roman" panose="02020603050405020304" pitchFamily="18" charset="0"/>
                <a:cs typeface="Times New Roman" panose="02020603050405020304" pitchFamily="18" charset="0"/>
              </a:rPr>
              <a:t>term </a:t>
            </a:r>
            <a:r>
              <a:rPr lang="en-IN" sz="1400"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Business </a:t>
            </a:r>
            <a:r>
              <a:rPr lang="en-IN" sz="1400" dirty="0" smtClean="0">
                <a:latin typeface="Times New Roman" panose="02020603050405020304" pitchFamily="18" charset="0"/>
                <a:cs typeface="Times New Roman" panose="02020603050405020304" pitchFamily="18" charset="0"/>
              </a:rPr>
              <a:t>Intelligence(1990)</a:t>
            </a:r>
          </a:p>
          <a:p>
            <a:pPr algn="just">
              <a:lnSpc>
                <a:spcPct val="150000"/>
              </a:lnSpc>
            </a:pPr>
            <a:r>
              <a:rPr lang="en-IN" sz="1400"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And also </a:t>
            </a:r>
            <a:r>
              <a:rPr lang="en-IN" sz="1400" dirty="0">
                <a:latin typeface="Times New Roman" panose="02020603050405020304" pitchFamily="18" charset="0"/>
                <a:cs typeface="Times New Roman" panose="02020603050405020304" pitchFamily="18" charset="0"/>
              </a:rPr>
              <a:t>data archaeology, </a:t>
            </a:r>
            <a:r>
              <a:rPr lang="en-IN" sz="1400" dirty="0">
                <a:latin typeface="Times New Roman" panose="02020603050405020304" pitchFamily="18" charset="0"/>
                <a:cs typeface="Times New Roman" panose="02020603050405020304" pitchFamily="18" charset="0"/>
              </a:rPr>
              <a:t>information </a:t>
            </a:r>
            <a:r>
              <a:rPr lang="en-IN" sz="1400" dirty="0" smtClean="0">
                <a:latin typeface="Times New Roman" panose="02020603050405020304" pitchFamily="18" charset="0"/>
                <a:cs typeface="Times New Roman" panose="02020603050405020304" pitchFamily="18" charset="0"/>
              </a:rPr>
              <a:t>discovery, information </a:t>
            </a:r>
            <a:r>
              <a:rPr lang="en-IN" sz="1400" dirty="0">
                <a:latin typeface="Times New Roman" panose="02020603050405020304" pitchFamily="18" charset="0"/>
                <a:cs typeface="Times New Roman" panose="02020603050405020304" pitchFamily="18" charset="0"/>
              </a:rPr>
              <a:t>harvesting</a:t>
            </a:r>
            <a:r>
              <a:rPr lang="en-IN" sz="1400" dirty="0" smtClean="0">
                <a:latin typeface="Times New Roman" panose="02020603050405020304" pitchFamily="18" charset="0"/>
                <a:cs typeface="Times New Roman" panose="02020603050405020304" pitchFamily="18" charset="0"/>
              </a:rPr>
              <a:t>,, </a:t>
            </a:r>
            <a:r>
              <a:rPr lang="en-IN" sz="1400" dirty="0">
                <a:latin typeface="Times New Roman" panose="02020603050405020304" pitchFamily="18" charset="0"/>
                <a:cs typeface="Times New Roman" panose="02020603050405020304" pitchFamily="18" charset="0"/>
              </a:rPr>
              <a:t>knowledge extraction, data/pattern analysis, etc.</a:t>
            </a:r>
            <a:endParaRPr lang="en-US" sz="1400" dirty="0">
              <a:latin typeface="Times New Roman" panose="02020603050405020304" pitchFamily="18" charset="0"/>
              <a:cs typeface="Times New Roman" panose="02020603050405020304" pitchFamily="18" charset="0"/>
            </a:endParaRPr>
          </a:p>
          <a:p>
            <a:pPr algn="just">
              <a:lnSpc>
                <a:spcPct val="150000"/>
              </a:lnSpc>
            </a:pP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80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rPr>
              <a:t>Evolution of Data Mining</a:t>
            </a:r>
            <a:endParaRPr lang="en-IN" sz="3600" b="1" dirty="0">
              <a:solidFill>
                <a:srgbClr val="0070C0"/>
              </a:solidFill>
            </a:endParaRPr>
          </a:p>
        </p:txBody>
      </p:sp>
      <p:sp>
        <p:nvSpPr>
          <p:cNvPr id="5" name="Rectangle 4"/>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755576" y="1196752"/>
            <a:ext cx="660379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Data Mining draws ideas from Statistics /AI , Pattern Recognition etc.</a:t>
            </a:r>
            <a:endParaRPr lang="en-IN" dirty="0">
              <a:latin typeface="Times New Roman" panose="02020603050405020304" pitchFamily="18" charset="0"/>
              <a:cs typeface="Times New Roman" panose="02020603050405020304" pitchFamily="18" charset="0"/>
            </a:endParaRPr>
          </a:p>
        </p:txBody>
      </p:sp>
      <p:sp>
        <p:nvSpPr>
          <p:cNvPr id="6" name="Rectangle 5"/>
          <p:cNvSpPr/>
          <p:nvPr/>
        </p:nvSpPr>
        <p:spPr>
          <a:xfrm>
            <a:off x="323528" y="1731324"/>
            <a:ext cx="9073008" cy="830997"/>
          </a:xfrm>
          <a:prstGeom prst="rect">
            <a:avLst/>
          </a:prstGeom>
        </p:spPr>
        <p:txBody>
          <a:bodyPr wrap="square">
            <a:spAutoFit/>
          </a:bodyPr>
          <a:lstStyle/>
          <a:p>
            <a:r>
              <a:rPr lang="en-IN" sz="1600" b="1" dirty="0" smtClean="0">
                <a:solidFill>
                  <a:srgbClr val="00B050"/>
                </a:solidFill>
                <a:latin typeface="Times New Roman" panose="02020603050405020304" pitchFamily="18" charset="0"/>
                <a:cs typeface="Times New Roman" panose="02020603050405020304" pitchFamily="18" charset="0"/>
              </a:rPr>
              <a:t>Traditional techniques </a:t>
            </a:r>
            <a:r>
              <a:rPr lang="en-IN" sz="1600" b="1" dirty="0">
                <a:solidFill>
                  <a:srgbClr val="00B050"/>
                </a:solidFill>
                <a:latin typeface="Times New Roman" panose="02020603050405020304" pitchFamily="18" charset="0"/>
                <a:cs typeface="Times New Roman" panose="02020603050405020304" pitchFamily="18" charset="0"/>
              </a:rPr>
              <a:t>may be unsuitable due </a:t>
            </a:r>
            <a:r>
              <a:rPr lang="en-IN" sz="1600" b="1" dirty="0" smtClean="0">
                <a:solidFill>
                  <a:srgbClr val="00B050"/>
                </a:solidFill>
                <a:latin typeface="Times New Roman" panose="02020603050405020304" pitchFamily="18" charset="0"/>
                <a:cs typeface="Times New Roman" panose="02020603050405020304" pitchFamily="18" charset="0"/>
              </a:rPr>
              <a:t>to </a:t>
            </a:r>
          </a:p>
          <a:p>
            <a:r>
              <a:rPr lang="en-IN" sz="1600" b="1" dirty="0">
                <a:solidFill>
                  <a:srgbClr val="00B050"/>
                </a:solidFill>
                <a:latin typeface="Times New Roman" panose="02020603050405020304" pitchFamily="18" charset="0"/>
                <a:cs typeface="Times New Roman" panose="02020603050405020304" pitchFamily="18" charset="0"/>
              </a:rPr>
              <a:t> </a:t>
            </a:r>
            <a:r>
              <a:rPr lang="en-IN" sz="1600" b="1" dirty="0" smtClean="0">
                <a:solidFill>
                  <a:srgbClr val="00B050"/>
                </a:solidFill>
                <a:latin typeface="Times New Roman" panose="02020603050405020304" pitchFamily="18" charset="0"/>
                <a:cs typeface="Times New Roman" panose="02020603050405020304" pitchFamily="18" charset="0"/>
              </a:rPr>
              <a:t>                                                         huge, distributed and  high dimensionality data</a:t>
            </a:r>
          </a:p>
          <a:p>
            <a:r>
              <a:rPr lang="en-IN" sz="1600" b="1" dirty="0">
                <a:solidFill>
                  <a:srgbClr val="00B050"/>
                </a:solidFill>
                <a:latin typeface="Times New Roman" panose="02020603050405020304" pitchFamily="18" charset="0"/>
                <a:cs typeface="Times New Roman" panose="02020603050405020304" pitchFamily="18" charset="0"/>
              </a:rPr>
              <a:t> </a:t>
            </a:r>
            <a:r>
              <a:rPr lang="en-IN" sz="1600" b="1" dirty="0" smtClean="0">
                <a:solidFill>
                  <a:srgbClr val="00B050"/>
                </a:solidFill>
                <a:latin typeface="Times New Roman" panose="02020603050405020304" pitchFamily="18" charset="0"/>
                <a:cs typeface="Times New Roman" panose="02020603050405020304" pitchFamily="18" charset="0"/>
              </a:rPr>
              <a:t>  </a:t>
            </a:r>
            <a:endParaRPr lang="en-IN" sz="1600" b="1" dirty="0">
              <a:solidFill>
                <a:srgbClr val="00B05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3900183" y="2738512"/>
            <a:ext cx="2202439" cy="3744415"/>
            <a:chOff x="-59570" y="1661671"/>
            <a:chExt cx="3407434" cy="5828151"/>
          </a:xfrm>
        </p:grpSpPr>
        <p:pic>
          <p:nvPicPr>
            <p:cNvPr id="8" name="Picture 2" descr="The History of Data Mining - Dataconomy"/>
            <p:cNvPicPr>
              <a:picLocks noChangeAspect="1" noChangeArrowheads="1"/>
            </p:cNvPicPr>
            <p:nvPr/>
          </p:nvPicPr>
          <p:blipFill rotWithShape="1">
            <a:blip r:embed="rId2">
              <a:extLst>
                <a:ext uri="{28A0092B-C50C-407E-A947-70E740481C1C}">
                  <a14:useLocalDpi xmlns:a14="http://schemas.microsoft.com/office/drawing/2010/main" val="0"/>
                </a:ext>
              </a:extLst>
            </a:blip>
            <a:srcRect l="21321" r="28354" b="67980"/>
            <a:stretch/>
          </p:blipFill>
          <p:spPr bwMode="auto">
            <a:xfrm>
              <a:off x="-59570" y="1661671"/>
              <a:ext cx="3407434" cy="186372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7504" y="3501008"/>
              <a:ext cx="3105510" cy="3988814"/>
              <a:chOff x="107504" y="3501008"/>
              <a:chExt cx="3105510" cy="3988814"/>
            </a:xfrm>
          </p:grpSpPr>
          <p:pic>
            <p:nvPicPr>
              <p:cNvPr id="10" name="Picture 2" descr="The History of Data Mining - Dataconomy"/>
              <p:cNvPicPr>
                <a:picLocks noChangeAspect="1" noChangeArrowheads="1"/>
              </p:cNvPicPr>
              <p:nvPr/>
            </p:nvPicPr>
            <p:blipFill rotWithShape="1">
              <a:blip r:embed="rId2">
                <a:extLst>
                  <a:ext uri="{28A0092B-C50C-407E-A947-70E740481C1C}">
                    <a14:useLocalDpi xmlns:a14="http://schemas.microsoft.com/office/drawing/2010/main" val="0"/>
                  </a:ext>
                </a:extLst>
              </a:blip>
              <a:srcRect l="23613" t="31865" r="39185" b="844"/>
              <a:stretch/>
            </p:blipFill>
            <p:spPr bwMode="auto">
              <a:xfrm>
                <a:off x="107504" y="3501008"/>
                <a:ext cx="2518913" cy="3988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History of Data Mining - Dataconomy"/>
              <p:cNvPicPr>
                <a:picLocks noChangeAspect="1" noChangeArrowheads="1"/>
              </p:cNvPicPr>
              <p:nvPr/>
            </p:nvPicPr>
            <p:blipFill rotWithShape="1">
              <a:blip r:embed="rId2">
                <a:extLst>
                  <a:ext uri="{28A0092B-C50C-407E-A947-70E740481C1C}">
                    <a14:useLocalDpi xmlns:a14="http://schemas.microsoft.com/office/drawing/2010/main" val="0"/>
                  </a:ext>
                </a:extLst>
              </a:blip>
              <a:srcRect l="60816" t="47582" r="30523" b="24408"/>
              <a:stretch/>
            </p:blipFill>
            <p:spPr bwMode="auto">
              <a:xfrm>
                <a:off x="2626417" y="4390896"/>
                <a:ext cx="586597" cy="17024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Rectangle 11"/>
          <p:cNvSpPr/>
          <p:nvPr/>
        </p:nvSpPr>
        <p:spPr>
          <a:xfrm>
            <a:off x="5991994" y="2690873"/>
            <a:ext cx="3653954" cy="646331"/>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6"/>
                </a:solidFill>
                <a:latin typeface="Times New Roman" panose="02020603050405020304" pitchFamily="18" charset="0"/>
                <a:cs typeface="Times New Roman" panose="02020603050405020304" pitchFamily="18" charset="0"/>
              </a:rPr>
              <a:t>Bayer’s Theorem (1763)</a:t>
            </a:r>
          </a:p>
          <a:p>
            <a:pPr marL="285750" indent="-285750">
              <a:buFont typeface="Arial" panose="020B0604020202020204" pitchFamily="34" charset="0"/>
              <a:buChar char="•"/>
            </a:pPr>
            <a:r>
              <a:rPr lang="en-US" b="1" dirty="0">
                <a:solidFill>
                  <a:schemeClr val="accent6"/>
                </a:solidFill>
                <a:latin typeface="Times New Roman" panose="02020603050405020304" pitchFamily="18" charset="0"/>
                <a:cs typeface="Times New Roman" panose="02020603050405020304" pitchFamily="18" charset="0"/>
              </a:rPr>
              <a:t>Regression (1805)</a:t>
            </a:r>
            <a:endParaRPr lang="en-IN" b="1" dirty="0">
              <a:solidFill>
                <a:schemeClr val="accent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7544" y="3431094"/>
            <a:ext cx="3970276" cy="1477328"/>
          </a:xfrm>
          <a:prstGeom prst="rect">
            <a:avLst/>
          </a:prstGeom>
        </p:spPr>
        <p:txBody>
          <a:bodyPr wrap="square">
            <a:spAutoFit/>
          </a:bodyPr>
          <a:lstStyle/>
          <a:p>
            <a:pPr marL="285750" indent="-285750">
              <a:buFont typeface="Arial" panose="020B0604020202020204" pitchFamily="34" charset="0"/>
              <a:buChar char="•"/>
            </a:pPr>
            <a:r>
              <a:rPr lang="en-US" b="1" dirty="0">
                <a:solidFill>
                  <a:srgbClr val="82F410"/>
                </a:solidFill>
                <a:latin typeface="Times New Roman" panose="02020603050405020304" pitchFamily="18" charset="0"/>
                <a:cs typeface="Times New Roman" panose="02020603050405020304" pitchFamily="18" charset="0"/>
              </a:rPr>
              <a:t>Turing (1936)</a:t>
            </a:r>
          </a:p>
          <a:p>
            <a:pPr marL="285750" indent="-285750">
              <a:buFont typeface="Arial" panose="020B0604020202020204" pitchFamily="34" charset="0"/>
              <a:buChar char="•"/>
            </a:pPr>
            <a:r>
              <a:rPr lang="en-US" b="1" dirty="0">
                <a:solidFill>
                  <a:srgbClr val="82F410"/>
                </a:solidFill>
                <a:latin typeface="Times New Roman" panose="02020603050405020304" pitchFamily="18" charset="0"/>
                <a:cs typeface="Times New Roman" panose="02020603050405020304" pitchFamily="18" charset="0"/>
              </a:rPr>
              <a:t>Neural Network (1943)</a:t>
            </a:r>
          </a:p>
          <a:p>
            <a:pPr marL="285750" indent="-285750">
              <a:buFont typeface="Arial" panose="020B0604020202020204" pitchFamily="34" charset="0"/>
              <a:buChar char="•"/>
            </a:pPr>
            <a:r>
              <a:rPr lang="en-US" b="1" dirty="0">
                <a:solidFill>
                  <a:srgbClr val="82F410"/>
                </a:solidFill>
                <a:latin typeface="Times New Roman" panose="02020603050405020304" pitchFamily="18" charset="0"/>
                <a:cs typeface="Times New Roman" panose="02020603050405020304" pitchFamily="18" charset="0"/>
              </a:rPr>
              <a:t>Evolutionary Computation (1965)</a:t>
            </a:r>
          </a:p>
          <a:p>
            <a:pPr marL="285750" indent="-285750">
              <a:buFont typeface="Arial" panose="020B0604020202020204" pitchFamily="34" charset="0"/>
              <a:buChar char="•"/>
            </a:pPr>
            <a:r>
              <a:rPr lang="en-US" b="1" dirty="0">
                <a:solidFill>
                  <a:srgbClr val="82F410"/>
                </a:solidFill>
                <a:latin typeface="Times New Roman" panose="02020603050405020304" pitchFamily="18" charset="0"/>
                <a:cs typeface="Times New Roman" panose="02020603050405020304" pitchFamily="18" charset="0"/>
              </a:rPr>
              <a:t>Databases (1970s)</a:t>
            </a:r>
          </a:p>
          <a:p>
            <a:pPr marL="285750" indent="-285750">
              <a:buFont typeface="Arial" panose="020B0604020202020204" pitchFamily="34" charset="0"/>
              <a:buChar char="•"/>
            </a:pPr>
            <a:r>
              <a:rPr lang="en-US" b="1" dirty="0">
                <a:solidFill>
                  <a:srgbClr val="82F410"/>
                </a:solidFill>
                <a:latin typeface="Times New Roman" panose="02020603050405020304" pitchFamily="18" charset="0"/>
                <a:cs typeface="Times New Roman" panose="02020603050405020304" pitchFamily="18" charset="0"/>
              </a:rPr>
              <a:t>Genetic Algorithms (1975)</a:t>
            </a:r>
          </a:p>
        </p:txBody>
      </p:sp>
      <p:sp>
        <p:nvSpPr>
          <p:cNvPr id="14" name="Rectangle 13"/>
          <p:cNvSpPr/>
          <p:nvPr/>
        </p:nvSpPr>
        <p:spPr>
          <a:xfrm>
            <a:off x="6015460" y="4320106"/>
            <a:ext cx="2630386" cy="954107"/>
          </a:xfrm>
          <a:prstGeom prst="rect">
            <a:avLst/>
          </a:prstGeom>
        </p:spPr>
        <p:txBody>
          <a:bodyPr wrap="square">
            <a:spAutoFit/>
          </a:bodyPr>
          <a:lstStyle/>
          <a:p>
            <a:pPr marL="285750" indent="-285750">
              <a:buFont typeface="Arial" panose="020B0604020202020204" pitchFamily="34" charset="0"/>
              <a:buChar char="•"/>
            </a:pPr>
            <a:r>
              <a:rPr lang="en-US" sz="1400" b="1" dirty="0">
                <a:solidFill>
                  <a:srgbClr val="00B050"/>
                </a:solidFill>
                <a:latin typeface="Times New Roman" panose="02020603050405020304" pitchFamily="18" charset="0"/>
                <a:cs typeface="Times New Roman" panose="02020603050405020304" pitchFamily="18" charset="0"/>
              </a:rPr>
              <a:t>KDD (1989)</a:t>
            </a:r>
          </a:p>
          <a:p>
            <a:pPr marL="285750" indent="-285750">
              <a:buFont typeface="Arial" panose="020B0604020202020204" pitchFamily="34" charset="0"/>
              <a:buChar char="•"/>
            </a:pPr>
            <a:r>
              <a:rPr lang="en-US" sz="1400" b="1" dirty="0">
                <a:solidFill>
                  <a:srgbClr val="00B050"/>
                </a:solidFill>
                <a:latin typeface="Times New Roman" panose="02020603050405020304" pitchFamily="18" charset="0"/>
                <a:cs typeface="Times New Roman" panose="02020603050405020304" pitchFamily="18" charset="0"/>
              </a:rPr>
              <a:t>SVM (1992)</a:t>
            </a:r>
          </a:p>
          <a:p>
            <a:pPr marL="285750" indent="-285750">
              <a:buFont typeface="Arial" panose="020B0604020202020204" pitchFamily="34" charset="0"/>
              <a:buChar char="•"/>
            </a:pPr>
            <a:r>
              <a:rPr lang="en-US" sz="1400" b="1" dirty="0">
                <a:solidFill>
                  <a:srgbClr val="00B050"/>
                </a:solidFill>
                <a:latin typeface="Times New Roman" panose="02020603050405020304" pitchFamily="18" charset="0"/>
                <a:cs typeface="Times New Roman" panose="02020603050405020304" pitchFamily="18" charset="0"/>
              </a:rPr>
              <a:t>Data Science (2001)</a:t>
            </a:r>
          </a:p>
          <a:p>
            <a:pPr marL="285750" indent="-285750">
              <a:buFont typeface="Arial" panose="020B0604020202020204" pitchFamily="34" charset="0"/>
              <a:buChar char="•"/>
            </a:pPr>
            <a:r>
              <a:rPr lang="en-US" sz="1400" b="1" dirty="0">
                <a:solidFill>
                  <a:srgbClr val="00B050"/>
                </a:solidFill>
                <a:latin typeface="Times New Roman" panose="02020603050405020304" pitchFamily="18" charset="0"/>
                <a:cs typeface="Times New Roman" panose="02020603050405020304" pitchFamily="18" charset="0"/>
              </a:rPr>
              <a:t>Moneyball</a:t>
            </a:r>
            <a:r>
              <a:rPr lang="en-US" sz="1400" b="1" dirty="0">
                <a:solidFill>
                  <a:srgbClr val="00B050"/>
                </a:solidFill>
                <a:latin typeface="Times New Roman" panose="02020603050405020304" pitchFamily="18" charset="0"/>
                <a:cs typeface="Times New Roman" panose="02020603050405020304" pitchFamily="18" charset="0"/>
              </a:rPr>
              <a:t> (2003)</a:t>
            </a:r>
            <a:endParaRPr lang="en-IN" sz="1400" b="1" dirty="0">
              <a:solidFill>
                <a:srgbClr val="00B05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313082" y="5626605"/>
            <a:ext cx="2630386"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0070C0"/>
                </a:solidFill>
                <a:latin typeface="Times New Roman" panose="02020603050405020304" pitchFamily="18" charset="0"/>
                <a:cs typeface="Times New Roman" panose="02020603050405020304" pitchFamily="18" charset="0"/>
              </a:rPr>
              <a:t>Big Data</a:t>
            </a:r>
          </a:p>
          <a:p>
            <a:pPr marL="285750" indent="-285750">
              <a:buFont typeface="Arial" panose="020B0604020202020204" pitchFamily="34" charset="0"/>
              <a:buChar char="•"/>
            </a:pPr>
            <a:r>
              <a:rPr lang="en-US" b="1" dirty="0">
                <a:solidFill>
                  <a:srgbClr val="0070C0"/>
                </a:solidFill>
                <a:latin typeface="Times New Roman" panose="02020603050405020304" pitchFamily="18" charset="0"/>
                <a:cs typeface="Times New Roman" panose="02020603050405020304" pitchFamily="18" charset="0"/>
              </a:rPr>
              <a:t>Widespread Adoption</a:t>
            </a:r>
          </a:p>
          <a:p>
            <a:pPr marL="285750" indent="-285750">
              <a:buFont typeface="Arial" panose="020B0604020202020204" pitchFamily="34" charset="0"/>
              <a:buChar char="•"/>
            </a:pPr>
            <a:r>
              <a:rPr lang="en-US" b="1" dirty="0">
                <a:solidFill>
                  <a:srgbClr val="0070C0"/>
                </a:solidFill>
                <a:latin typeface="Times New Roman" panose="02020603050405020304" pitchFamily="18" charset="0"/>
                <a:cs typeface="Times New Roman" panose="02020603050405020304" pitchFamily="18" charset="0"/>
              </a:rPr>
              <a:t>DJ </a:t>
            </a:r>
            <a:r>
              <a:rPr lang="en-US" b="1" dirty="0">
                <a:solidFill>
                  <a:srgbClr val="0070C0"/>
                </a:solidFill>
                <a:latin typeface="Times New Roman" panose="02020603050405020304" pitchFamily="18" charset="0"/>
                <a:cs typeface="Times New Roman" panose="02020603050405020304" pitchFamily="18" charset="0"/>
              </a:rPr>
              <a:t>patil</a:t>
            </a:r>
            <a:r>
              <a:rPr lang="en-US" b="1" dirty="0">
                <a:solidFill>
                  <a:srgbClr val="0070C0"/>
                </a:solidFill>
                <a:latin typeface="Times New Roman" panose="02020603050405020304" pitchFamily="18" charset="0"/>
                <a:cs typeface="Times New Roman" panose="02020603050405020304" pitchFamily="18" charset="0"/>
              </a:rPr>
              <a:t> (2015)</a:t>
            </a:r>
            <a:endParaRPr lang="en-IN"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p:cNvSpPr txBox="1"/>
          <p:nvPr/>
        </p:nvSpPr>
        <p:spPr>
          <a:xfrm>
            <a:off x="1428482" y="260648"/>
            <a:ext cx="6287042" cy="646331"/>
          </a:xfrm>
          <a:prstGeom prst="rect">
            <a:avLst/>
          </a:prstGeom>
          <a:noFill/>
        </p:spPr>
        <p:txBody>
          <a:bodyPr wrap="none" rtlCol="0">
            <a:spAutoFit/>
          </a:bodyPr>
          <a:lstStyle/>
          <a:p>
            <a:pPr algn="ctr"/>
            <a:r>
              <a:rPr lang="en-US" sz="3600" b="1" dirty="0" smtClean="0">
                <a:solidFill>
                  <a:srgbClr val="0070C0"/>
                </a:solidFill>
              </a:rPr>
              <a:t>Why Data Mining is Important ?</a:t>
            </a:r>
            <a:endParaRPr lang="en-IN" sz="3600" b="1" dirty="0">
              <a:solidFill>
                <a:srgbClr val="0070C0"/>
              </a:solidFill>
            </a:endParaRPr>
          </a:p>
        </p:txBody>
      </p:sp>
      <p:sp>
        <p:nvSpPr>
          <p:cNvPr id="11" name="AutoShape 2" descr="Data Mining - Working, Characteristics, Types, Application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 name="Rectangle 12"/>
          <p:cNvSpPr/>
          <p:nvPr/>
        </p:nvSpPr>
        <p:spPr>
          <a:xfrm>
            <a:off x="611560" y="1213188"/>
            <a:ext cx="7504902" cy="1200329"/>
          </a:xfrm>
          <a:prstGeom prst="rect">
            <a:avLst/>
          </a:prstGeom>
        </p:spPr>
        <p:txBody>
          <a:bodyPr wrap="square">
            <a:spAutoFit/>
          </a:bodyPr>
          <a:lstStyle/>
          <a:p>
            <a:pPr>
              <a:lnSpc>
                <a:spcPct val="150000"/>
              </a:lnSpc>
            </a:pPr>
            <a:r>
              <a:rPr lang="en-IN" dirty="0">
                <a:latin typeface="Times New Roman" panose="02020603050405020304" pitchFamily="18" charset="0"/>
                <a:cs typeface="Times New Roman" panose="02020603050405020304" pitchFamily="18" charset="0"/>
              </a:rPr>
              <a:t>Data mining helps analysts understand </a:t>
            </a:r>
            <a:r>
              <a:rPr lang="en-IN" dirty="0" smtClean="0">
                <a:latin typeface="Times New Roman" panose="02020603050405020304" pitchFamily="18" charset="0"/>
                <a:cs typeface="Times New Roman" panose="02020603050405020304" pitchFamily="18" charset="0"/>
              </a:rPr>
              <a:t>the key </a:t>
            </a:r>
            <a:r>
              <a:rPr lang="en-IN" dirty="0">
                <a:latin typeface="Times New Roman" panose="02020603050405020304" pitchFamily="18" charset="0"/>
                <a:cs typeface="Times New Roman" panose="02020603050405020304" pitchFamily="18" charset="0"/>
              </a:rPr>
              <a:t>facts, relationships, trends, patterns and anomalies that can sometimes go inaccurate</a:t>
            </a:r>
            <a:endParaRPr lang="en-IN" sz="2400" b="1" dirty="0"/>
          </a:p>
          <a:p>
            <a:r>
              <a:rPr lang="en-IN" b="1" dirty="0" smtClean="0">
                <a:latin typeface="Times New Roman" panose="02020603050405020304" pitchFamily="18" charset="0"/>
                <a:cs typeface="Times New Roman" panose="02020603050405020304" pitchFamily="18" charset="0"/>
              </a:rPr>
              <a:t>Application </a:t>
            </a:r>
            <a:r>
              <a:rPr lang="en-IN" b="1" dirty="0" smtClean="0">
                <a:latin typeface="Times New Roman" panose="02020603050405020304" pitchFamily="18" charset="0"/>
                <a:cs typeface="Times New Roman" panose="02020603050405020304" pitchFamily="18" charset="0"/>
              </a:rPr>
              <a:t>of </a:t>
            </a:r>
            <a:r>
              <a:rPr lang="en-IN" b="1" dirty="0">
                <a:latin typeface="Times New Roman" panose="02020603050405020304" pitchFamily="18" charset="0"/>
                <a:cs typeface="Times New Roman" panose="02020603050405020304" pitchFamily="18" charset="0"/>
              </a:rPr>
              <a:t> Data </a:t>
            </a:r>
            <a:r>
              <a:rPr lang="en-IN" b="1" dirty="0" smtClean="0">
                <a:latin typeface="Times New Roman" panose="02020603050405020304" pitchFamily="18" charset="0"/>
                <a:cs typeface="Times New Roman" panose="02020603050405020304" pitchFamily="18" charset="0"/>
              </a:rPr>
              <a:t>mining in different areas:</a:t>
            </a:r>
            <a:endParaRPr lang="en-IN" b="1" dirty="0">
              <a:latin typeface="Times New Roman" panose="02020603050405020304" pitchFamily="18" charset="0"/>
              <a:cs typeface="Times New Roman" panose="02020603050405020304" pitchFamily="18" charset="0"/>
            </a:endParaRPr>
          </a:p>
        </p:txBody>
      </p:sp>
      <p:sp>
        <p:nvSpPr>
          <p:cNvPr id="7" name="Rectangular Callout 6"/>
          <p:cNvSpPr/>
          <p:nvPr/>
        </p:nvSpPr>
        <p:spPr>
          <a:xfrm>
            <a:off x="155575" y="2996952"/>
            <a:ext cx="8880921" cy="2942590"/>
          </a:xfrm>
          <a:prstGeom prst="wedgeRectCallout">
            <a:avLst>
              <a:gd name="adj1" fmla="val -21271"/>
              <a:gd name="adj2" fmla="val 4773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descr="Data Mining - Working, Characteristics, Types, Applications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61697" l="0" r="22344"/>
                    </a14:imgEffect>
                  </a14:imgLayer>
                </a14:imgProps>
              </a:ext>
              <a:ext uri="{28A0092B-C50C-407E-A947-70E740481C1C}">
                <a14:useLocalDpi xmlns:a14="http://schemas.microsoft.com/office/drawing/2010/main" val="0"/>
              </a:ext>
            </a:extLst>
          </a:blip>
          <a:srcRect l="1931" t="11084" r="82601" b="48042"/>
          <a:stretch/>
        </p:blipFill>
        <p:spPr bwMode="auto">
          <a:xfrm>
            <a:off x="950514" y="3362860"/>
            <a:ext cx="1029198" cy="1678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ata Mining - Working, Characteristics, Types, Applications ..."/>
          <p:cNvPicPr>
            <a:picLocks noChangeAspect="1" noChangeArrowheads="1"/>
          </p:cNvPicPr>
          <p:nvPr/>
        </p:nvPicPr>
        <p:blipFill rotWithShape="1">
          <a:blip r:embed="rId4">
            <a:extLst>
              <a:ext uri="{28A0092B-C50C-407E-A947-70E740481C1C}">
                <a14:useLocalDpi xmlns:a14="http://schemas.microsoft.com/office/drawing/2010/main" val="0"/>
              </a:ext>
            </a:extLst>
          </a:blip>
          <a:srcRect l="17399" t="9126" r="67133" b="50000"/>
          <a:stretch/>
        </p:blipFill>
        <p:spPr bwMode="auto">
          <a:xfrm>
            <a:off x="2181522" y="3415615"/>
            <a:ext cx="1029198" cy="1582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ata Mining - Working, Characteristics, Types, Applications ..."/>
          <p:cNvPicPr>
            <a:picLocks noChangeAspect="1" noChangeArrowheads="1"/>
          </p:cNvPicPr>
          <p:nvPr/>
        </p:nvPicPr>
        <p:blipFill rotWithShape="1">
          <a:blip r:embed="rId4">
            <a:extLst>
              <a:ext uri="{28A0092B-C50C-407E-A947-70E740481C1C}">
                <a14:useLocalDpi xmlns:a14="http://schemas.microsoft.com/office/drawing/2010/main" val="0"/>
              </a:ext>
            </a:extLst>
          </a:blip>
          <a:srcRect l="33751" t="9126" r="49687" b="50000"/>
          <a:stretch/>
        </p:blipFill>
        <p:spPr bwMode="auto">
          <a:xfrm>
            <a:off x="3490027" y="3406208"/>
            <a:ext cx="1101970" cy="16788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ata Mining - Working, Characteristics, Types, Applications ..."/>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6782" r="33438" b="50000"/>
          <a:stretch/>
        </p:blipFill>
        <p:spPr bwMode="auto">
          <a:xfrm>
            <a:off x="4876493" y="3406561"/>
            <a:ext cx="1101970" cy="1675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ata Mining - Working, Characteristics, Types, Applications ..."/>
          <p:cNvPicPr>
            <a:picLocks noChangeAspect="1" noChangeArrowheads="1"/>
          </p:cNvPicPr>
          <p:nvPr/>
        </p:nvPicPr>
        <p:blipFill rotWithShape="1">
          <a:blip r:embed="rId4">
            <a:extLst>
              <a:ext uri="{28A0092B-C50C-407E-A947-70E740481C1C}">
                <a14:useLocalDpi xmlns:a14="http://schemas.microsoft.com/office/drawing/2010/main" val="0"/>
              </a:ext>
            </a:extLst>
          </a:blip>
          <a:srcRect l="66093" t="11152" r="17345" b="45630"/>
          <a:stretch/>
        </p:blipFill>
        <p:spPr bwMode="auto">
          <a:xfrm>
            <a:off x="6209410" y="3406560"/>
            <a:ext cx="1101970" cy="16752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ata Mining - Working, Characteristics, Types, Applications ..."/>
          <p:cNvPicPr>
            <a:picLocks noChangeAspect="1" noChangeArrowheads="1"/>
          </p:cNvPicPr>
          <p:nvPr/>
        </p:nvPicPr>
        <p:blipFill rotWithShape="1">
          <a:blip r:embed="rId4">
            <a:extLst>
              <a:ext uri="{28A0092B-C50C-407E-A947-70E740481C1C}">
                <a14:useLocalDpi xmlns:a14="http://schemas.microsoft.com/office/drawing/2010/main" val="0"/>
              </a:ext>
            </a:extLst>
          </a:blip>
          <a:srcRect l="83113" t="6782" r="1575" b="50000"/>
          <a:stretch/>
        </p:blipFill>
        <p:spPr bwMode="auto">
          <a:xfrm>
            <a:off x="7582993" y="3406190"/>
            <a:ext cx="1018800" cy="16789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05067" y="5154711"/>
            <a:ext cx="1807620" cy="738664"/>
          </a:xfrm>
          <a:prstGeom prst="rect">
            <a:avLst/>
          </a:prstGeom>
          <a:no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Tele – Communication Industry</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149229" y="5293211"/>
            <a:ext cx="1414660" cy="523220"/>
          </a:xfrm>
          <a:prstGeom prst="rect">
            <a:avLst/>
          </a:prstGeom>
          <a:no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Credit Card Companies</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46935" y="5262752"/>
            <a:ext cx="1454796" cy="523220"/>
          </a:xfrm>
          <a:prstGeom prst="rect">
            <a:avLst/>
          </a:prstGeom>
          <a:no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Medical Companies</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519932" y="5293211"/>
            <a:ext cx="1807620" cy="307777"/>
          </a:xfrm>
          <a:prstGeom prst="rect">
            <a:avLst/>
          </a:prstGeom>
          <a:no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Insurance Companies</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376229" y="5226720"/>
            <a:ext cx="1767771" cy="307777"/>
          </a:xfrm>
          <a:prstGeom prst="rect">
            <a:avLst/>
          </a:prstGeom>
          <a:no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Pharmaceutical Firms</a:t>
            </a:r>
            <a:endParaRPr lang="en-IN" sz="1400" dirty="0">
              <a:solidFill>
                <a:srgbClr val="C0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059722" y="5165377"/>
            <a:ext cx="1608623" cy="523220"/>
          </a:xfrm>
          <a:prstGeom prst="rect">
            <a:avLst/>
          </a:prstGeom>
          <a:noFill/>
        </p:spPr>
        <p:txBody>
          <a:bodyPr wrap="square" rtlCol="0">
            <a:spAutoFit/>
          </a:bodyPr>
          <a:lstStyle/>
          <a:p>
            <a:r>
              <a:rPr lang="en-US" sz="1400" dirty="0" smtClean="0">
                <a:solidFill>
                  <a:srgbClr val="C00000"/>
                </a:solidFill>
                <a:latin typeface="Times New Roman" panose="02020603050405020304" pitchFamily="18" charset="0"/>
                <a:cs typeface="Times New Roman" panose="02020603050405020304" pitchFamily="18" charset="0"/>
              </a:rPr>
              <a:t>Retail &amp; Marketing Applications</a:t>
            </a:r>
            <a:endParaRPr lang="en-IN" sz="1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44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Rectangle 1"/>
          <p:cNvSpPr/>
          <p:nvPr/>
        </p:nvSpPr>
        <p:spPr>
          <a:xfrm>
            <a:off x="143000" y="1220008"/>
            <a:ext cx="9001000" cy="5124480"/>
          </a:xfrm>
          <a:prstGeom prst="rect">
            <a:avLst/>
          </a:prstGeom>
        </p:spPr>
        <p:txBody>
          <a:bodyPr wrap="square">
            <a:spAutoFit/>
          </a:bodyPr>
          <a:lstStyle/>
          <a:p>
            <a:pPr algn="just">
              <a:lnSpc>
                <a:spcPct val="150000"/>
              </a:lnSpc>
            </a:pPr>
            <a:r>
              <a:rPr lang="en-IN" sz="1400" dirty="0">
                <a:latin typeface="Times New Roman" panose="02020603050405020304" pitchFamily="18" charset="0"/>
                <a:cs typeface="Times New Roman" panose="02020603050405020304" pitchFamily="18" charset="0"/>
              </a:rPr>
              <a:t>Makes it easier to identify important information regarding business in a huge database.</a:t>
            </a:r>
          </a:p>
          <a:p>
            <a:pPr algn="just">
              <a:lnSpc>
                <a:spcPct val="150000"/>
              </a:lnSpc>
            </a:pPr>
            <a:r>
              <a:rPr lang="en-IN" sz="1400" dirty="0">
                <a:latin typeface="Times New Roman" panose="02020603050405020304" pitchFamily="18" charset="0"/>
                <a:cs typeface="Times New Roman" panose="02020603050405020304" pitchFamily="18" charset="0"/>
              </a:rPr>
              <a:t>By having certain skills, they generate new market opportunities</a:t>
            </a:r>
            <a:r>
              <a:rPr lang="en-IN" sz="1400" dirty="0" smtClean="0">
                <a:latin typeface="Times New Roman" panose="02020603050405020304" pitchFamily="18" charset="0"/>
                <a:cs typeface="Times New Roman" panose="02020603050405020304" pitchFamily="18" charset="0"/>
              </a:rPr>
              <a:t>:</a:t>
            </a:r>
          </a:p>
          <a:p>
            <a:pPr algn="just">
              <a:lnSpc>
                <a:spcPct val="150000"/>
              </a:lnSpc>
            </a:pPr>
            <a:endParaRPr lang="en-US" sz="1400" dirty="0" smtClean="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v"/>
              <a:tabLst>
                <a:tab pos="8615363" algn="l"/>
              </a:tabLst>
            </a:pPr>
            <a:r>
              <a:rPr lang="en-US" sz="1600" b="1" dirty="0" smtClean="0">
                <a:solidFill>
                  <a:srgbClr val="0070C0"/>
                </a:solidFill>
                <a:latin typeface="Times New Roman" panose="02020603050405020304" pitchFamily="18" charset="0"/>
                <a:cs typeface="Times New Roman" panose="02020603050405020304" pitchFamily="18" charset="0"/>
              </a:rPr>
              <a:t>Automated prediction of trends and behaviors </a:t>
            </a:r>
            <a:r>
              <a:rPr lang="en-US" sz="1400" b="1" dirty="0" smtClean="0">
                <a:latin typeface="Times New Roman" panose="02020603050405020304" pitchFamily="18" charset="0"/>
                <a:cs typeface="Times New Roman" panose="02020603050405020304" pitchFamily="18" charset="0"/>
              </a:rPr>
              <a:t>– </a:t>
            </a:r>
            <a:r>
              <a:rPr lang="en-IN" sz="1400" dirty="0">
                <a:solidFill>
                  <a:srgbClr val="00B050"/>
                </a:solidFill>
                <a:latin typeface="Times New Roman" panose="02020603050405020304" pitchFamily="18" charset="0"/>
                <a:cs typeface="Times New Roman" panose="02020603050405020304" pitchFamily="18" charset="0"/>
              </a:rPr>
              <a:t>The information is projected automatically in large databases.</a:t>
            </a:r>
          </a:p>
          <a:p>
            <a:pPr marL="742950" lvl="1" indent="-285750">
              <a:lnSpc>
                <a:spcPct val="150000"/>
              </a:lnSpc>
              <a:buFont typeface="Wingdings" panose="05000000000000000000" pitchFamily="2" charset="2"/>
              <a:buChar char="v"/>
              <a:tabLst>
                <a:tab pos="8615363" algn="l"/>
                <a:tab pos="8696325" algn="l"/>
              </a:tabLst>
            </a:pPr>
            <a:r>
              <a:rPr lang="en-IN" sz="1400" dirty="0" smtClean="0">
                <a:solidFill>
                  <a:srgbClr val="00B050"/>
                </a:solidFill>
                <a:latin typeface="Times New Roman" panose="02020603050405020304" pitchFamily="18" charset="0"/>
                <a:cs typeface="Times New Roman" panose="02020603050405020304" pitchFamily="18" charset="0"/>
              </a:rPr>
              <a:t>Questions </a:t>
            </a:r>
            <a:r>
              <a:rPr lang="en-IN" sz="1400" dirty="0">
                <a:solidFill>
                  <a:srgbClr val="00B050"/>
                </a:solidFill>
                <a:latin typeface="Times New Roman" panose="02020603050405020304" pitchFamily="18" charset="0"/>
                <a:cs typeface="Times New Roman" panose="02020603050405020304" pitchFamily="18" charset="0"/>
              </a:rPr>
              <a:t>that historically involved extensive analysis can now be addressed directly from the data easily.</a:t>
            </a:r>
          </a:p>
          <a:p>
            <a:pPr marL="742950" lvl="1" indent="-285750">
              <a:lnSpc>
                <a:spcPct val="150000"/>
              </a:lnSpc>
              <a:buFont typeface="Wingdings" panose="05000000000000000000" pitchFamily="2" charset="2"/>
              <a:buChar char="v"/>
              <a:tabLst>
                <a:tab pos="8615363" algn="l"/>
                <a:tab pos="8696325" algn="l"/>
              </a:tabLst>
            </a:pPr>
            <a:r>
              <a:rPr lang="en-IN" sz="1400" dirty="0">
                <a:solidFill>
                  <a:srgbClr val="00B050"/>
                </a:solidFill>
                <a:latin typeface="Times New Roman" panose="02020603050405020304" pitchFamily="18" charset="0"/>
                <a:cs typeface="Times New Roman" panose="02020603050405020304" pitchFamily="18" charset="0"/>
              </a:rPr>
              <a:t>Predictive major problems include predicting bankruptcy and other forms of default, and classifying segments of a population likely to return equally to events</a:t>
            </a:r>
            <a:endParaRPr lang="en-IN" sz="1400" dirty="0" smtClean="0">
              <a:solidFill>
                <a:srgbClr val="00B050"/>
              </a:solidFill>
              <a:latin typeface="Times New Roman" panose="02020603050405020304" pitchFamily="18" charset="0"/>
              <a:cs typeface="Times New Roman" panose="02020603050405020304" pitchFamily="18" charset="0"/>
            </a:endParaRPr>
          </a:p>
          <a:p>
            <a:pPr marL="271463" indent="-271463" algn="just">
              <a:lnSpc>
                <a:spcPct val="150000"/>
              </a:lnSpc>
              <a:buFont typeface="Wingdings" panose="05000000000000000000" pitchFamily="2" charset="2"/>
              <a:buChar char="v"/>
            </a:pPr>
            <a:r>
              <a:rPr lang="en-US" sz="1600" b="1" dirty="0" smtClean="0">
                <a:solidFill>
                  <a:srgbClr val="0070C0"/>
                </a:solidFill>
                <a:latin typeface="Times New Roman" panose="02020603050405020304" pitchFamily="18" charset="0"/>
                <a:cs typeface="Times New Roman" panose="02020603050405020304" pitchFamily="18" charset="0"/>
              </a:rPr>
              <a:t>Automated </a:t>
            </a:r>
            <a:r>
              <a:rPr lang="en-US" sz="1600" b="1" dirty="0">
                <a:solidFill>
                  <a:srgbClr val="0070C0"/>
                </a:solidFill>
                <a:latin typeface="Times New Roman" panose="02020603050405020304" pitchFamily="18" charset="0"/>
                <a:cs typeface="Times New Roman" panose="02020603050405020304" pitchFamily="18" charset="0"/>
              </a:rPr>
              <a:t>discovery of previously unknown </a:t>
            </a:r>
            <a:r>
              <a:rPr lang="en-US" sz="1600" b="1" dirty="0" smtClean="0">
                <a:solidFill>
                  <a:srgbClr val="0070C0"/>
                </a:solidFill>
                <a:latin typeface="Times New Roman" panose="02020603050405020304" pitchFamily="18" charset="0"/>
                <a:cs typeface="Times New Roman" panose="02020603050405020304" pitchFamily="18" charset="0"/>
              </a:rPr>
              <a:t>patterns</a:t>
            </a:r>
            <a:r>
              <a:rPr lang="en-US" sz="1600" b="1" dirty="0">
                <a:solidFill>
                  <a:srgbClr val="0070C0"/>
                </a:solidFill>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a:t>
            </a:r>
            <a:r>
              <a:rPr lang="en-IN" sz="1400" dirty="0" smtClean="0">
                <a:solidFill>
                  <a:srgbClr val="00B050"/>
                </a:solidFill>
                <a:latin typeface="Times New Roman" panose="02020603050405020304" pitchFamily="18" charset="0"/>
                <a:cs typeface="Times New Roman" panose="02020603050405020304" pitchFamily="18" charset="0"/>
              </a:rPr>
              <a:t> </a:t>
            </a:r>
            <a:r>
              <a:rPr lang="en-IN" sz="1400" dirty="0" smtClean="0">
                <a:solidFill>
                  <a:srgbClr val="00B050"/>
                </a:solidFill>
                <a:latin typeface="Times New Roman" panose="02020603050405020304" pitchFamily="18" charset="0"/>
                <a:cs typeface="Times New Roman" panose="02020603050405020304" pitchFamily="18" charset="0"/>
              </a:rPr>
              <a:t>Data </a:t>
            </a:r>
            <a:r>
              <a:rPr lang="en-IN" sz="1400" dirty="0">
                <a:solidFill>
                  <a:srgbClr val="00B050"/>
                </a:solidFill>
                <a:latin typeface="Times New Roman" panose="02020603050405020304" pitchFamily="18" charset="0"/>
                <a:cs typeface="Times New Roman" panose="02020603050405020304" pitchFamily="18" charset="0"/>
              </a:rPr>
              <a:t>mining instruments identify previously hidden patterns in one step</a:t>
            </a:r>
          </a:p>
          <a:p>
            <a:pPr marL="738188" indent="-285750" algn="just">
              <a:lnSpc>
                <a:spcPct val="150000"/>
              </a:lnSpc>
              <a:buFont typeface="Wingdings" panose="05000000000000000000" pitchFamily="2" charset="2"/>
              <a:buChar char="v"/>
            </a:pPr>
            <a:r>
              <a:rPr lang="en-IN" sz="1400" dirty="0">
                <a:solidFill>
                  <a:srgbClr val="00B050"/>
                </a:solidFill>
                <a:latin typeface="Times New Roman" panose="02020603050405020304" pitchFamily="18" charset="0"/>
                <a:cs typeface="Times New Roman" panose="02020603050405020304" pitchFamily="18" charset="0"/>
              </a:rPr>
              <a:t>Data </a:t>
            </a:r>
            <a:r>
              <a:rPr lang="en-IN" sz="1400" dirty="0" err="1">
                <a:solidFill>
                  <a:srgbClr val="00B050"/>
                </a:solidFill>
                <a:latin typeface="Times New Roman" panose="02020603050405020304" pitchFamily="18" charset="0"/>
                <a:cs typeface="Times New Roman" panose="02020603050405020304" pitchFamily="18" charset="0"/>
              </a:rPr>
              <a:t>analyzes</a:t>
            </a:r>
            <a:r>
              <a:rPr lang="en-IN" sz="1400" dirty="0">
                <a:solidFill>
                  <a:srgbClr val="00B050"/>
                </a:solidFill>
                <a:latin typeface="Times New Roman" panose="02020603050405020304" pitchFamily="18" charset="0"/>
                <a:cs typeface="Times New Roman" panose="02020603050405020304" pitchFamily="18" charset="0"/>
              </a:rPr>
              <a:t> on retail sales are designed to identify seemingly unrelated products that are often purchased together.</a:t>
            </a:r>
          </a:p>
          <a:p>
            <a:pPr marL="738188" indent="-285750" algn="just">
              <a:lnSpc>
                <a:spcPct val="150000"/>
              </a:lnSpc>
              <a:buFont typeface="Wingdings" panose="05000000000000000000" pitchFamily="2" charset="2"/>
              <a:buChar char="v"/>
            </a:pPr>
            <a:r>
              <a:rPr lang="en-IN" sz="1400" dirty="0">
                <a:solidFill>
                  <a:srgbClr val="00B050"/>
                </a:solidFill>
                <a:latin typeface="Times New Roman" panose="02020603050405020304" pitchFamily="18" charset="0"/>
                <a:cs typeface="Times New Roman" panose="02020603050405020304" pitchFamily="18" charset="0"/>
              </a:rPr>
              <a:t>It also idealizes fraudulent transactions with credit cards and classifies anomalous data that may represent errors in keying data entry.</a:t>
            </a:r>
          </a:p>
          <a:p>
            <a:pPr marL="452438" indent="350838" algn="just">
              <a:lnSpc>
                <a:spcPct val="150000"/>
              </a:lnSpc>
              <a:buFont typeface="Wingdings" panose="05000000000000000000" pitchFamily="2" charset="2"/>
              <a:buChar char="Ø"/>
            </a:pPr>
            <a:endParaRPr lang="en-IN" sz="1400" dirty="0" smtClean="0">
              <a:solidFill>
                <a:srgbClr val="00B050"/>
              </a:solidFill>
              <a:latin typeface="Times New Roman" panose="02020603050405020304" pitchFamily="18" charset="0"/>
              <a:cs typeface="Times New Roman" panose="02020603050405020304" pitchFamily="18" charset="0"/>
            </a:endParaRPr>
          </a:p>
          <a:p>
            <a:pPr marL="452438" indent="350838" algn="just">
              <a:lnSpc>
                <a:spcPct val="150000"/>
              </a:lnSpc>
              <a:buFont typeface="Wingdings" panose="05000000000000000000" pitchFamily="2" charset="2"/>
              <a:buChar char="Ø"/>
            </a:pPr>
            <a:endParaRPr lang="en-IN" sz="1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26177" y="260648"/>
            <a:ext cx="5091650" cy="646331"/>
          </a:xfrm>
          <a:prstGeom prst="rect">
            <a:avLst/>
          </a:prstGeom>
          <a:noFill/>
        </p:spPr>
        <p:txBody>
          <a:bodyPr wrap="none" rtlCol="0">
            <a:spAutoFit/>
          </a:bodyPr>
          <a:lstStyle/>
          <a:p>
            <a:pPr algn="ctr"/>
            <a:r>
              <a:rPr lang="en-IN" sz="3600" b="1" dirty="0" smtClean="0">
                <a:solidFill>
                  <a:srgbClr val="0070C0"/>
                </a:solidFill>
              </a:rPr>
              <a:t>The Scope of Data Mining</a:t>
            </a:r>
          </a:p>
        </p:txBody>
      </p:sp>
    </p:spTree>
    <p:extLst>
      <p:ext uri="{BB962C8B-B14F-4D97-AF65-F5344CB8AC3E}">
        <p14:creationId xmlns:p14="http://schemas.microsoft.com/office/powerpoint/2010/main" val="647718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4400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2939247" y="260648"/>
            <a:ext cx="3265510" cy="523220"/>
          </a:xfrm>
          <a:prstGeom prst="rect">
            <a:avLst/>
          </a:prstGeom>
          <a:noFill/>
        </p:spPr>
        <p:txBody>
          <a:bodyPr wrap="none" rtlCol="0">
            <a:spAutoFit/>
          </a:bodyPr>
          <a:lstStyle/>
          <a:p>
            <a:pPr algn="ctr"/>
            <a:r>
              <a:rPr lang="en-IN" sz="2800" b="1" dirty="0" smtClean="0">
                <a:solidFill>
                  <a:srgbClr val="0070C0"/>
                </a:solidFill>
              </a:rPr>
              <a:t>Tasks of Data Mining</a:t>
            </a:r>
          </a:p>
        </p:txBody>
      </p:sp>
      <p:sp>
        <p:nvSpPr>
          <p:cNvPr id="8" name="Rectangle 7"/>
          <p:cNvSpPr/>
          <p:nvPr/>
        </p:nvSpPr>
        <p:spPr>
          <a:xfrm>
            <a:off x="653246" y="1030712"/>
            <a:ext cx="8743289" cy="369332"/>
          </a:xfrm>
          <a:prstGeom prst="rect">
            <a:avLst/>
          </a:prstGeom>
        </p:spPr>
        <p:txBody>
          <a:bodyPr wrap="square">
            <a:spAutoFit/>
          </a:bodyPr>
          <a:lstStyle/>
          <a:p>
            <a:r>
              <a:rPr lang="en-IN" dirty="0">
                <a:latin typeface="Times New Roman" panose="02020603050405020304" pitchFamily="18" charset="0"/>
                <a:cs typeface="Times New Roman" panose="02020603050405020304" pitchFamily="18" charset="0"/>
              </a:rPr>
              <a:t>Data mining deals with the types of patterns that may be exploited</a:t>
            </a:r>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842144096"/>
              </p:ext>
            </p:extLst>
          </p:nvPr>
        </p:nvGraphicFramePr>
        <p:xfrm>
          <a:off x="696074" y="1340768"/>
          <a:ext cx="8447926" cy="5413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19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5320</TotalTime>
  <Words>1511</Words>
  <Application>Microsoft Office PowerPoint</Application>
  <PresentationFormat>On-screen Show (4:3)</PresentationFormat>
  <Paragraphs>282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Evolution of Data Mining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86</cp:revision>
  <dcterms:created xsi:type="dcterms:W3CDTF">2020-06-08T04:40:52Z</dcterms:created>
  <dcterms:modified xsi:type="dcterms:W3CDTF">2020-06-12T13:56:40Z</dcterms:modified>
</cp:coreProperties>
</file>